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1"/>
    <p:sldMasterId id="2147483660" r:id="rId2"/>
    <p:sldMasterId id="2147483648" r:id="rId3"/>
  </p:sldMasterIdLst>
  <p:notesMasterIdLst>
    <p:notesMasterId r:id="rId41"/>
  </p:notesMasterIdLst>
  <p:sldIdLst>
    <p:sldId id="629" r:id="rId4"/>
    <p:sldId id="656" r:id="rId5"/>
    <p:sldId id="655" r:id="rId6"/>
    <p:sldId id="628" r:id="rId7"/>
    <p:sldId id="653" r:id="rId8"/>
    <p:sldId id="654" r:id="rId9"/>
    <p:sldId id="336" r:id="rId10"/>
    <p:sldId id="670" r:id="rId11"/>
    <p:sldId id="337" r:id="rId12"/>
    <p:sldId id="658" r:id="rId13"/>
    <p:sldId id="376" r:id="rId14"/>
    <p:sldId id="390" r:id="rId15"/>
    <p:sldId id="355" r:id="rId16"/>
    <p:sldId id="388" r:id="rId17"/>
    <p:sldId id="652" r:id="rId18"/>
    <p:sldId id="608" r:id="rId19"/>
    <p:sldId id="313" r:id="rId20"/>
    <p:sldId id="339" r:id="rId21"/>
    <p:sldId id="616" r:id="rId22"/>
    <p:sldId id="617" r:id="rId23"/>
    <p:sldId id="385" r:id="rId24"/>
    <p:sldId id="410" r:id="rId25"/>
    <p:sldId id="620" r:id="rId26"/>
    <p:sldId id="621" r:id="rId27"/>
    <p:sldId id="411" r:id="rId28"/>
    <p:sldId id="423" r:id="rId29"/>
    <p:sldId id="425" r:id="rId30"/>
    <p:sldId id="435" r:id="rId31"/>
    <p:sldId id="590" r:id="rId32"/>
    <p:sldId id="602" r:id="rId33"/>
    <p:sldId id="619" r:id="rId34"/>
    <p:sldId id="625" r:id="rId35"/>
    <p:sldId id="626" r:id="rId36"/>
    <p:sldId id="637" r:id="rId37"/>
    <p:sldId id="647" r:id="rId38"/>
    <p:sldId id="648" r:id="rId39"/>
    <p:sldId id="651" r:id="rId40"/>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66"/>
    <a:srgbClr val="9933FF"/>
    <a:srgbClr val="0900DF"/>
    <a:srgbClr val="1C00FA"/>
    <a:srgbClr val="2449B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99" autoAdjust="0"/>
    <p:restoredTop sz="94660"/>
  </p:normalViewPr>
  <p:slideViewPr>
    <p:cSldViewPr snapToGrid="0" snapToObjects="1">
      <p:cViewPr varScale="1">
        <p:scale>
          <a:sx n="64" d="100"/>
          <a:sy n="64" d="100"/>
        </p:scale>
        <p:origin x="-422" y="-72"/>
      </p:cViewPr>
      <p:guideLst>
        <p:guide orient="horz" pos="2160"/>
        <p:guide pos="3840"/>
      </p:guideLst>
    </p:cSldViewPr>
  </p:slideViewPr>
  <p:notesTextViewPr>
    <p:cViewPr>
      <p:scale>
        <a:sx n="3" d="2"/>
        <a:sy n="3" d="2"/>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smtClean="0">
                <a:latin typeface="+mn-lt"/>
                <a:cs typeface="+mn-cs"/>
              </a:defRPr>
            </a:lvl1pPr>
          </a:lstStyle>
          <a:p>
            <a:pPr>
              <a:defRPr/>
            </a:pPr>
            <a:fld id="{589C127B-A932-4EF8-A7D9-F81604AD77E1}" type="datetimeFigureOut">
              <a:rPr lang="en-US"/>
              <a:pPr>
                <a:defRPr/>
              </a:pPr>
              <a:t>4/5/2024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smtClean="0">
                <a:latin typeface="+mn-lt"/>
                <a:cs typeface="+mn-cs"/>
              </a:defRPr>
            </a:lvl1pPr>
          </a:lstStyle>
          <a:p>
            <a:pPr>
              <a:defRPr/>
            </a:pPr>
            <a:fld id="{B33E1F6B-9120-4583-B9DB-4C34A01AD58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CE6D0A-4368-47D6-AA8A-4F3F250C8F75}" type="slidenum">
              <a:rPr lang="en-US">
                <a:cs typeface="Arial" charset="0"/>
              </a:rPr>
              <a:pPr fontAlgn="base">
                <a:spcBef>
                  <a:spcPct val="0"/>
                </a:spcBef>
                <a:spcAft>
                  <a:spcPct val="0"/>
                </a:spcAft>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D51C7A-777A-4B8F-B821-DDB5ABA457ED}" type="slidenum">
              <a:rPr lang="en-US">
                <a:cs typeface="Arial" charset="0"/>
              </a:rPr>
              <a:pPr fontAlgn="base">
                <a:spcBef>
                  <a:spcPct val="0"/>
                </a:spcBef>
                <a:spcAft>
                  <a:spcPct val="0"/>
                </a:spcAft>
              </a:pPr>
              <a:t>11</a:t>
            </a:fld>
            <a:endParaRPr lang="en-US">
              <a:cs typeface="Arial" charset="0"/>
            </a:endParaRPr>
          </a:p>
        </p:txBody>
      </p:sp>
      <p:sp>
        <p:nvSpPr>
          <p:cNvPr id="43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89FA6A-7FEC-4A90-ACDC-6D94829140E5}" type="slidenum">
              <a:rPr lang="en-US">
                <a:cs typeface="Arial" charset="0"/>
              </a:rPr>
              <a:pPr fontAlgn="base">
                <a:spcBef>
                  <a:spcPct val="0"/>
                </a:spcBef>
                <a:spcAft>
                  <a:spcPct val="0"/>
                </a:spcAft>
              </a:pPr>
              <a:t>12</a:t>
            </a:fld>
            <a:endParaRPr lang="en-US">
              <a:cs typeface="Arial" charset="0"/>
            </a:endParaRPr>
          </a:p>
        </p:txBody>
      </p:sp>
      <p:sp>
        <p:nvSpPr>
          <p:cNvPr id="45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967B0E-D402-46E2-9A23-E4CBA80C56C8}" type="slidenum">
              <a:rPr lang="en-US">
                <a:cs typeface="Arial" charset="0"/>
              </a:rPr>
              <a:pPr fontAlgn="base">
                <a:spcBef>
                  <a:spcPct val="0"/>
                </a:spcBef>
                <a:spcAft>
                  <a:spcPct val="0"/>
                </a:spcAft>
              </a:pPr>
              <a:t>13</a:t>
            </a:fld>
            <a:endParaRPr lang="en-US">
              <a:cs typeface="Arial" charset="0"/>
            </a:endParaRPr>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C96BC8-02B2-4C1E-92AC-C0C3F12789FC}" type="slidenum">
              <a:rPr lang="en-US">
                <a:cs typeface="Arial" charset="0"/>
              </a:rPr>
              <a:pPr fontAlgn="base">
                <a:spcBef>
                  <a:spcPct val="0"/>
                </a:spcBef>
                <a:spcAft>
                  <a:spcPct val="0"/>
                </a:spcAft>
              </a:pPr>
              <a:t>14</a:t>
            </a:fld>
            <a:endParaRPr lang="en-US">
              <a:cs typeface="Arial" charset="0"/>
            </a:endParaRPr>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B89D20-E188-4ADD-9B19-78A460B503D0}" type="slidenum">
              <a:rPr lang="en-US">
                <a:cs typeface="Arial" charset="0"/>
              </a:rPr>
              <a:pPr fontAlgn="base">
                <a:spcBef>
                  <a:spcPct val="0"/>
                </a:spcBef>
                <a:spcAft>
                  <a:spcPct val="0"/>
                </a:spcAft>
              </a:pPr>
              <a:t>15</a:t>
            </a:fld>
            <a:endParaRPr lang="en-US">
              <a:cs typeface="Arial" charset="0"/>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74F689-6BB3-4A86-ADF9-C2DEAF3221B2}" type="slidenum">
              <a:rPr lang="en-US">
                <a:cs typeface="Arial" charset="0"/>
              </a:rPr>
              <a:pPr fontAlgn="base">
                <a:spcBef>
                  <a:spcPct val="0"/>
                </a:spcBef>
                <a:spcAft>
                  <a:spcPct val="0"/>
                </a:spcAft>
              </a:pPr>
              <a:t>17</a:t>
            </a:fld>
            <a:endParaRPr lang="en-US">
              <a:cs typeface="Arial" charset="0"/>
            </a:endParaRPr>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F8EED5-76C9-4D1F-845B-050CD54B9270}" type="slidenum">
              <a:rPr lang="en-US">
                <a:cs typeface="Arial" charset="0"/>
              </a:rPr>
              <a:pPr fontAlgn="base">
                <a:spcBef>
                  <a:spcPct val="0"/>
                </a:spcBef>
                <a:spcAft>
                  <a:spcPct val="0"/>
                </a:spcAft>
              </a:pPr>
              <a:t>18</a:t>
            </a:fld>
            <a:endParaRPr lang="en-US">
              <a:cs typeface="Arial" charset="0"/>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A6DDE4-2C5B-4BB1-8796-E191D7DFC893}" type="slidenum">
              <a:rPr lang="en-US">
                <a:cs typeface="Arial" charset="0"/>
              </a:rPr>
              <a:pPr fontAlgn="base">
                <a:spcBef>
                  <a:spcPct val="0"/>
                </a:spcBef>
                <a:spcAft>
                  <a:spcPct val="0"/>
                </a:spcAft>
              </a:pPr>
              <a:t>19</a:t>
            </a:fld>
            <a:endParaRPr lang="en-US">
              <a:cs typeface="Arial" charset="0"/>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8C9801-B724-446C-8CAB-1C94A910CFBD}" type="slidenum">
              <a:rPr lang="en-US">
                <a:cs typeface="Arial" charset="0"/>
              </a:rPr>
              <a:pPr fontAlgn="base">
                <a:spcBef>
                  <a:spcPct val="0"/>
                </a:spcBef>
                <a:spcAft>
                  <a:spcPct val="0"/>
                </a:spcAft>
              </a:pPr>
              <a:t>21</a:t>
            </a:fld>
            <a:endParaRPr lang="en-US">
              <a:cs typeface="Arial" charset="0"/>
            </a:endParaRPr>
          </a:p>
        </p:txBody>
      </p:sp>
      <p:sp>
        <p:nvSpPr>
          <p:cNvPr id="614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133B19-7DD7-46A6-8397-CF2A144FA288}" type="slidenum">
              <a:rPr lang="en-US">
                <a:cs typeface="Arial" charset="0"/>
              </a:rPr>
              <a:pPr fontAlgn="base">
                <a:spcBef>
                  <a:spcPct val="0"/>
                </a:spcBef>
                <a:spcAft>
                  <a:spcPct val="0"/>
                </a:spcAft>
              </a:pPr>
              <a:t>22</a:t>
            </a:fld>
            <a:endParaRPr lang="en-US">
              <a:cs typeface="Arial" charset="0"/>
            </a:endParaRPr>
          </a:p>
        </p:txBody>
      </p:sp>
      <p:sp>
        <p:nvSpPr>
          <p:cNvPr id="634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779928-0C4B-43B2-801D-B0A91A6F4673}" type="slidenum">
              <a:rPr lang="en-US">
                <a:cs typeface="Arial" charset="0"/>
              </a:rPr>
              <a:pPr fontAlgn="base">
                <a:spcBef>
                  <a:spcPct val="0"/>
                </a:spcBef>
                <a:spcAft>
                  <a:spcPct val="0"/>
                </a:spcAft>
              </a:pPr>
              <a:t>3</a:t>
            </a:fld>
            <a:endParaRPr lang="en-US">
              <a:cs typeface="Arial"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EF138E-BB2E-4C6F-9826-50FAD88D9AFA}" type="slidenum">
              <a:rPr lang="en-US">
                <a:cs typeface="Arial" charset="0"/>
              </a:rPr>
              <a:pPr fontAlgn="base">
                <a:spcBef>
                  <a:spcPct val="0"/>
                </a:spcBef>
                <a:spcAft>
                  <a:spcPct val="0"/>
                </a:spcAft>
              </a:pPr>
              <a:t>23</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FAE05F-7650-459E-9735-75CDDB044A47}" type="slidenum">
              <a:rPr lang="en-US">
                <a:cs typeface="Arial" charset="0"/>
              </a:rPr>
              <a:pPr fontAlgn="base">
                <a:spcBef>
                  <a:spcPct val="0"/>
                </a:spcBef>
                <a:spcAft>
                  <a:spcPct val="0"/>
                </a:spcAft>
              </a:pPr>
              <a:t>24</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DDF7AB-EABC-409C-BE3C-678003A3A495}" type="slidenum">
              <a:rPr lang="en-US">
                <a:cs typeface="Arial" charset="0"/>
              </a:rPr>
              <a:pPr fontAlgn="base">
                <a:spcBef>
                  <a:spcPct val="0"/>
                </a:spcBef>
                <a:spcAft>
                  <a:spcPct val="0"/>
                </a:spcAft>
              </a:pPr>
              <a:t>25</a:t>
            </a:fld>
            <a:endParaRPr lang="en-US">
              <a:cs typeface="Arial" charset="0"/>
            </a:endParaRPr>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AC43DA-2F01-40A8-B9FA-EBFBC99EDE18}" type="slidenum">
              <a:rPr lang="en-US">
                <a:cs typeface="Arial" charset="0"/>
              </a:rPr>
              <a:pPr fontAlgn="base">
                <a:spcBef>
                  <a:spcPct val="0"/>
                </a:spcBef>
                <a:spcAft>
                  <a:spcPct val="0"/>
                </a:spcAft>
              </a:pPr>
              <a:t>27</a:t>
            </a:fld>
            <a:endParaRPr lang="en-US">
              <a:cs typeface="Arial"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E650B4-0569-4E26-9180-E32BE471D781}" type="slidenum">
              <a:rPr lang="en-US">
                <a:cs typeface="Arial" charset="0"/>
              </a:rPr>
              <a:pPr fontAlgn="base">
                <a:spcBef>
                  <a:spcPct val="0"/>
                </a:spcBef>
                <a:spcAft>
                  <a:spcPct val="0"/>
                </a:spcAft>
              </a:pPr>
              <a:t>28</a:t>
            </a:fld>
            <a:endParaRPr lang="en-US">
              <a:cs typeface="Arial" charset="0"/>
            </a:endParaRPr>
          </a:p>
        </p:txBody>
      </p:sp>
      <p:sp>
        <p:nvSpPr>
          <p:cNvPr id="747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BE87D8-4902-4C06-BC51-C3D75B4CDB31}" type="slidenum">
              <a:rPr lang="en-US">
                <a:cs typeface="Arial" charset="0"/>
              </a:rPr>
              <a:pPr fontAlgn="base">
                <a:spcBef>
                  <a:spcPct val="0"/>
                </a:spcBef>
                <a:spcAft>
                  <a:spcPct val="0"/>
                </a:spcAft>
              </a:pPr>
              <a:t>30</a:t>
            </a:fld>
            <a:endParaRPr lang="en-US">
              <a:cs typeface="Arial" charset="0"/>
            </a:endParaRPr>
          </a:p>
        </p:txBody>
      </p:sp>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9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7815E4-88DE-4B5B-8C12-FCDFB397DF0F}" type="slidenum">
              <a:rPr lang="en-US">
                <a:cs typeface="Arial" charset="0"/>
              </a:rPr>
              <a:pPr fontAlgn="base">
                <a:spcBef>
                  <a:spcPct val="0"/>
                </a:spcBef>
                <a:spcAft>
                  <a:spcPct val="0"/>
                </a:spcAft>
              </a:pPr>
              <a:t>31</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21FE59-60C7-4633-B9E9-C599FC22742B}" type="slidenum">
              <a:rPr lang="en-US">
                <a:cs typeface="Arial" charset="0"/>
              </a:rPr>
              <a:pPr fontAlgn="base">
                <a:spcBef>
                  <a:spcPct val="0"/>
                </a:spcBef>
                <a:spcAft>
                  <a:spcPct val="0"/>
                </a:spcAft>
              </a:pPr>
              <a:t>32</a:t>
            </a:fld>
            <a:endParaRPr lang="en-US">
              <a:cs typeface="Arial" charset="0"/>
            </a:endParaRPr>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85838" fontAlgn="base">
              <a:spcBef>
                <a:spcPct val="0"/>
              </a:spcBef>
              <a:spcAft>
                <a:spcPct val="0"/>
              </a:spcAft>
            </a:pPr>
            <a:fld id="{630767B6-83C4-44C7-A965-695D28788C25}" type="slidenum">
              <a:rPr lang="en-US">
                <a:solidFill>
                  <a:srgbClr val="000000"/>
                </a:solidFill>
                <a:latin typeface="Arial" charset="0"/>
                <a:cs typeface="Arial" charset="0"/>
              </a:rPr>
              <a:pPr defTabSz="985838" fontAlgn="base">
                <a:spcBef>
                  <a:spcPct val="0"/>
                </a:spcBef>
                <a:spcAft>
                  <a:spcPct val="0"/>
                </a:spcAft>
              </a:pPr>
              <a:t>33</a:t>
            </a:fld>
            <a:endParaRPr lang="en-US">
              <a:solidFill>
                <a:srgbClr val="000000"/>
              </a:solidFill>
              <a:latin typeface="Arial" charset="0"/>
              <a:cs typeface="Arial" charset="0"/>
            </a:endParaRPr>
          </a:p>
        </p:txBody>
      </p:sp>
      <p:sp>
        <p:nvSpPr>
          <p:cNvPr id="839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CB662A-3B11-446B-8D30-5C11D8F15B5A}" type="slidenum">
              <a:rPr lang="en-US">
                <a:cs typeface="Arial" charset="0"/>
              </a:rPr>
              <a:pPr fontAlgn="base">
                <a:spcBef>
                  <a:spcPct val="0"/>
                </a:spcBef>
                <a:spcAft>
                  <a:spcPct val="0"/>
                </a:spcAft>
              </a:pPr>
              <a:t>34</a:t>
            </a:fld>
            <a:endParaRPr lang="en-US">
              <a:cs typeface="Arial" charset="0"/>
            </a:endParaRPr>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F24C88-0EE0-4E08-AC6D-F2F2B7AAD9B5}" type="slidenum">
              <a:rPr lang="en-US">
                <a:cs typeface="Arial" charset="0"/>
              </a:rPr>
              <a:pPr fontAlgn="base">
                <a:spcBef>
                  <a:spcPct val="0"/>
                </a:spcBef>
                <a:spcAft>
                  <a:spcPct val="0"/>
                </a:spcAft>
              </a:pPr>
              <a:t>4</a:t>
            </a:fld>
            <a:endParaRPr lang="en-US">
              <a:cs typeface="Arial"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10D6A3-D110-40A3-B83A-52ECE8ADDFDA}" type="slidenum">
              <a:rPr lang="en-US">
                <a:cs typeface="Arial" charset="0"/>
              </a:rPr>
              <a:pPr fontAlgn="base">
                <a:spcBef>
                  <a:spcPct val="0"/>
                </a:spcBef>
                <a:spcAft>
                  <a:spcPct val="0"/>
                </a:spcAft>
              </a:pPr>
              <a:t>5</a:t>
            </a:fld>
            <a:endParaRPr lang="en-US">
              <a:cs typeface="Arial"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A5A985-F9F7-4E00-AD4D-7162E3DE1D51}" type="slidenum">
              <a:rPr lang="en-US">
                <a:cs typeface="Arial" charset="0"/>
              </a:rPr>
              <a:pPr fontAlgn="base">
                <a:spcBef>
                  <a:spcPct val="0"/>
                </a:spcBef>
                <a:spcAft>
                  <a:spcPct val="0"/>
                </a:spcAft>
              </a:pPr>
              <a:t>6</a:t>
            </a:fld>
            <a:endParaRPr lang="en-US">
              <a:cs typeface="Arial" charset="0"/>
            </a:endParaRPr>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3671F9-7B48-4520-A318-26EDF4D744A1}" type="slidenum">
              <a:rPr lang="en-US">
                <a:cs typeface="Arial" charset="0"/>
              </a:rPr>
              <a:pPr fontAlgn="base">
                <a:spcBef>
                  <a:spcPct val="0"/>
                </a:spcBef>
                <a:spcAft>
                  <a:spcPct val="0"/>
                </a:spcAft>
              </a:pPr>
              <a:t>7</a:t>
            </a:fld>
            <a:endParaRPr lang="en-US">
              <a:cs typeface="Arial"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9320E4-2A11-4F49-9979-0AE021292CC9}" type="slidenum">
              <a:rPr lang="en-US">
                <a:cs typeface="Arial" charset="0"/>
              </a:rPr>
              <a:pPr fontAlgn="base">
                <a:spcBef>
                  <a:spcPct val="0"/>
                </a:spcBef>
                <a:spcAft>
                  <a:spcPct val="0"/>
                </a:spcAft>
              </a:pPr>
              <a:t>8</a:t>
            </a:fld>
            <a:endParaRPr lang="en-US">
              <a:cs typeface="Arial" charset="0"/>
            </a:endParaRPr>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E6D18A-BD7A-41B7-AEA7-FF1BED2E4DDA}" type="slidenum">
              <a:rPr lang="en-US">
                <a:cs typeface="Arial" charset="0"/>
              </a:rPr>
              <a:pPr fontAlgn="base">
                <a:spcBef>
                  <a:spcPct val="0"/>
                </a:spcBef>
                <a:spcAft>
                  <a:spcPct val="0"/>
                </a:spcAft>
              </a:pPr>
              <a:t>9</a:t>
            </a:fld>
            <a:endParaRPr lang="en-US">
              <a:cs typeface="Arial" charset="0"/>
            </a:endParaRPr>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57F847-EFCB-40F6-AFCF-FB1D730A3C4C}" type="slidenum">
              <a:rPr lang="en-US">
                <a:cs typeface="Arial" charset="0"/>
              </a:rPr>
              <a:pPr fontAlgn="base">
                <a:spcBef>
                  <a:spcPct val="0"/>
                </a:spcBef>
                <a:spcAft>
                  <a:spcPct val="0"/>
                </a:spcAft>
              </a:pPr>
              <a:t>10</a:t>
            </a:fld>
            <a:endParaRPr lang="en-US">
              <a:cs typeface="Arial" charset="0"/>
            </a:endParaRPr>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BD58374-CF13-47AE-BB45-5F560C07B455}" type="datetimeFigureOut">
              <a:rPr lang="en-US"/>
              <a:pPr>
                <a:defRPr/>
              </a:pPr>
              <a:t>4/5/2024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434C4E-A8F9-4E6E-AF5F-1DDC45975BA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3E1F13-0721-4494-A137-3D7C12289916}" type="datetimeFigureOut">
              <a:rPr lang="en-US"/>
              <a:pPr>
                <a:defRPr/>
              </a:pPr>
              <a:t>4/5/2024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EA267E-3221-411D-B74E-931BEC5A097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902992C-A566-44D8-87F6-A5A169CB9088}" type="datetimeFigureOut">
              <a:rPr lang="en-US"/>
              <a:pPr>
                <a:defRPr/>
              </a:pPr>
              <a:t>4/5/2024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34BDF8-81E1-443E-8696-512570ACDA2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Title Slide">
    <p:bg>
      <p:bgPr>
        <a:solidFill>
          <a:schemeClr val="tx2"/>
        </a:solidFill>
        <a:effectLst/>
      </p:bgPr>
    </p:bg>
    <p:spTree>
      <p:nvGrpSpPr>
        <p:cNvPr id="1" name=""/>
        <p:cNvGrpSpPr/>
        <p:nvPr/>
      </p:nvGrpSpPr>
      <p:grpSpPr>
        <a:xfrm>
          <a:off x="0" y="0"/>
          <a:ext cx="0" cy="0"/>
          <a:chOff x="0" y="0"/>
          <a:chExt cx="0" cy="0"/>
        </a:xfrm>
      </p:grpSpPr>
      <p:pic>
        <p:nvPicPr>
          <p:cNvPr id="4" name="Imagen 14"/>
          <p:cNvPicPr>
            <a:picLocks noChangeAspect="1"/>
          </p:cNvPicPr>
          <p:nvPr/>
        </p:nvPicPr>
        <p:blipFill>
          <a:blip r:embed="rId3"/>
          <a:srcRect/>
          <a:stretch>
            <a:fillRect/>
          </a:stretch>
        </p:blipFill>
        <p:spPr bwMode="auto">
          <a:xfrm>
            <a:off x="4446588" y="184150"/>
            <a:ext cx="3298825" cy="2473325"/>
          </a:xfrm>
          <a:prstGeom prst="rect">
            <a:avLst/>
          </a:prstGeom>
          <a:noFill/>
          <a:ln w="9525">
            <a:noFill/>
            <a:miter lim="800000"/>
            <a:headEnd/>
            <a:tailEnd/>
          </a:ln>
        </p:spPr>
      </p:pic>
      <p:sp>
        <p:nvSpPr>
          <p:cNvPr id="5" name="Rectángulo 15">
            <a:extLst>
              <a:ext uri="{FF2B5EF4-FFF2-40B4-BE49-F238E27FC236}"/>
            </a:extLst>
          </p:cNvPr>
          <p:cNvSpPr/>
          <p:nvPr/>
        </p:nvSpPr>
        <p:spPr>
          <a:xfrm>
            <a:off x="0" y="6673850"/>
            <a:ext cx="12192000" cy="1841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Imagen 16"/>
          <p:cNvPicPr>
            <a:picLocks noChangeAspect="1"/>
          </p:cNvPicPr>
          <p:nvPr/>
        </p:nvPicPr>
        <p:blipFill>
          <a:blip r:embed="rId4"/>
          <a:srcRect l="2" t="-2" r="-398" b="-307"/>
          <a:stretch>
            <a:fillRect/>
          </a:stretch>
        </p:blipFill>
        <p:spPr bwMode="auto">
          <a:xfrm rot="1130695">
            <a:off x="9053513" y="-703263"/>
            <a:ext cx="4433887" cy="2992438"/>
          </a:xfrm>
          <a:prstGeom prst="rect">
            <a:avLst/>
          </a:prstGeom>
          <a:noFill/>
          <a:ln w="9525">
            <a:noFill/>
            <a:miter lim="800000"/>
            <a:headEnd/>
            <a:tailEnd/>
          </a:ln>
        </p:spPr>
      </p:pic>
      <p:sp>
        <p:nvSpPr>
          <p:cNvPr id="3" name="Subtitle 2">
            <a:extLst>
              <a:ext uri="{FF2B5EF4-FFF2-40B4-BE49-F238E27FC236}"/>
            </a:extLst>
          </p:cNvPr>
          <p:cNvSpPr>
            <a:spLocks noGrp="1"/>
          </p:cNvSpPr>
          <p:nvPr>
            <p:ph type="subTitle" idx="1"/>
          </p:nvPr>
        </p:nvSpPr>
        <p:spPr>
          <a:xfrm>
            <a:off x="2833748" y="4548682"/>
            <a:ext cx="6524503" cy="732901"/>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2" name="Title 1">
            <a:extLst>
              <a:ext uri="{FF2B5EF4-FFF2-40B4-BE49-F238E27FC236}"/>
            </a:extLst>
          </p:cNvPr>
          <p:cNvSpPr>
            <a:spLocks noGrp="1"/>
          </p:cNvSpPr>
          <p:nvPr>
            <p:ph type="title"/>
          </p:nvPr>
        </p:nvSpPr>
        <p:spPr>
          <a:xfrm>
            <a:off x="1897117" y="2774818"/>
            <a:ext cx="8397766" cy="1529170"/>
          </a:xfrm>
          <a:prstGeom prst="rect">
            <a:avLst/>
          </a:prstGeom>
        </p:spPr>
        <p:txBody>
          <a:bodyPr/>
          <a:lstStyle>
            <a:lvl1pPr algn="ctr">
              <a:defRPr sz="5400">
                <a:solidFill>
                  <a:schemeClr val="bg1"/>
                </a:solidFill>
              </a:defRPr>
            </a:lvl1pPr>
          </a:lstStyle>
          <a:p>
            <a:r>
              <a:rPr lang="es-MX"/>
              <a:t>Haz clic para modificar el estilo de título del patrón</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21102B-8B57-4A82-855B-7C31B9C7A5F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pPr>
              <a:defRPr/>
            </a:pPr>
            <a:fld id="{206CF9C3-38B6-4581-B4A5-470C325DA647}" type="datetimeFigureOut">
              <a:rPr lang="en-US"/>
              <a:pPr>
                <a:defRPr/>
              </a:pPr>
              <a:t>4/5/2024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77E3DCB7-574D-433C-B2EC-7B7CED6422C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vl1pPr>
          </a:lstStyle>
          <a:p>
            <a:pPr>
              <a:defRPr/>
            </a:pPr>
            <a:fld id="{2A3780F4-2240-4B88-B793-E467BE3849EA}" type="datetimeFigureOut">
              <a:rPr lang="en-US"/>
              <a:pPr>
                <a:defRPr/>
              </a:pPr>
              <a:t>4/5/2024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E4F791D5-FE93-4F50-A05C-BA020FE6A2E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AC1810B2-BB60-49F7-BF21-C942D5B39101}" type="datetimeFigureOut">
              <a:rPr lang="en-US"/>
              <a:pPr>
                <a:defRPr/>
              </a:pPr>
              <a:t>4/5/2024</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206BBE3E-1899-48C4-BF5D-86499B5ABFE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Title Slide">
    <p:bg>
      <p:bgPr>
        <a:solidFill>
          <a:schemeClr val="tx2"/>
        </a:solidFill>
        <a:effectLst/>
      </p:bgPr>
    </p:bg>
    <p:spTree>
      <p:nvGrpSpPr>
        <p:cNvPr id="1" name=""/>
        <p:cNvGrpSpPr/>
        <p:nvPr/>
      </p:nvGrpSpPr>
      <p:grpSpPr>
        <a:xfrm>
          <a:off x="0" y="0"/>
          <a:ext cx="0" cy="0"/>
          <a:chOff x="0" y="0"/>
          <a:chExt cx="0" cy="0"/>
        </a:xfrm>
      </p:grpSpPr>
      <p:pic>
        <p:nvPicPr>
          <p:cNvPr id="4" name="Imagen 14"/>
          <p:cNvPicPr>
            <a:picLocks noChangeAspect="1"/>
          </p:cNvPicPr>
          <p:nvPr/>
        </p:nvPicPr>
        <p:blipFill>
          <a:blip r:embed="rId2"/>
          <a:srcRect/>
          <a:stretch>
            <a:fillRect/>
          </a:stretch>
        </p:blipFill>
        <p:spPr bwMode="auto">
          <a:xfrm>
            <a:off x="4446588" y="184150"/>
            <a:ext cx="3298825" cy="2473325"/>
          </a:xfrm>
          <a:prstGeom prst="rect">
            <a:avLst/>
          </a:prstGeom>
          <a:noFill/>
          <a:ln w="9525">
            <a:noFill/>
            <a:miter lim="800000"/>
            <a:headEnd/>
            <a:tailEnd/>
          </a:ln>
        </p:spPr>
      </p:pic>
      <p:sp>
        <p:nvSpPr>
          <p:cNvPr id="5" name="Rectángulo 15">
            <a:extLst>
              <a:ext uri="{FF2B5EF4-FFF2-40B4-BE49-F238E27FC236}"/>
            </a:extLst>
          </p:cNvPr>
          <p:cNvSpPr/>
          <p:nvPr/>
        </p:nvSpPr>
        <p:spPr>
          <a:xfrm>
            <a:off x="0" y="6673850"/>
            <a:ext cx="12192000" cy="1841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Imagen 16"/>
          <p:cNvPicPr>
            <a:picLocks noChangeAspect="1"/>
          </p:cNvPicPr>
          <p:nvPr/>
        </p:nvPicPr>
        <p:blipFill>
          <a:blip r:embed="rId3"/>
          <a:srcRect l="2" t="-2" r="-398" b="-307"/>
          <a:stretch>
            <a:fillRect/>
          </a:stretch>
        </p:blipFill>
        <p:spPr bwMode="auto">
          <a:xfrm rot="1130695">
            <a:off x="9053513" y="-703263"/>
            <a:ext cx="4433887" cy="2992438"/>
          </a:xfrm>
          <a:prstGeom prst="rect">
            <a:avLst/>
          </a:prstGeom>
          <a:noFill/>
          <a:ln w="9525">
            <a:noFill/>
            <a:miter lim="800000"/>
            <a:headEnd/>
            <a:tailEnd/>
          </a:ln>
        </p:spPr>
      </p:pic>
      <p:sp>
        <p:nvSpPr>
          <p:cNvPr id="3" name="Subtitle 2">
            <a:extLst>
              <a:ext uri="{FF2B5EF4-FFF2-40B4-BE49-F238E27FC236}"/>
            </a:extLst>
          </p:cNvPr>
          <p:cNvSpPr>
            <a:spLocks noGrp="1"/>
          </p:cNvSpPr>
          <p:nvPr>
            <p:ph type="subTitle" idx="1"/>
          </p:nvPr>
        </p:nvSpPr>
        <p:spPr>
          <a:xfrm>
            <a:off x="2833748" y="4548682"/>
            <a:ext cx="6524503" cy="732901"/>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2" name="Title 1">
            <a:extLst>
              <a:ext uri="{FF2B5EF4-FFF2-40B4-BE49-F238E27FC236}"/>
            </a:extLst>
          </p:cNvPr>
          <p:cNvSpPr>
            <a:spLocks noGrp="1"/>
          </p:cNvSpPr>
          <p:nvPr>
            <p:ph type="title"/>
          </p:nvPr>
        </p:nvSpPr>
        <p:spPr>
          <a:xfrm>
            <a:off x="1897117" y="2774818"/>
            <a:ext cx="8397766" cy="1529170"/>
          </a:xfrm>
          <a:prstGeom prst="rect">
            <a:avLst/>
          </a:prstGeom>
        </p:spPr>
        <p:txBody>
          <a:bodyPr/>
          <a:lstStyle>
            <a:lvl1pPr algn="ctr">
              <a:defRPr sz="5400">
                <a:solidFill>
                  <a:schemeClr val="bg1"/>
                </a:solidFill>
              </a:defRPr>
            </a:lvl1pPr>
          </a:lstStyle>
          <a:p>
            <a:r>
              <a:rPr lang="es-MX"/>
              <a:t>Haz clic para modificar el estilo de título del patrón</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8FC10DB-F275-4033-B457-A7DBCDD3382F}" type="datetimeFigureOut">
              <a:rPr lang="en-US"/>
              <a:pPr>
                <a:defRPr/>
              </a:pPr>
              <a:t>4/5/2024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2A0BD9-63BF-47A0-B956-C63E8F80E29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FC8ABA4-2EDE-4113-B501-E675C239A4DB}" type="datetimeFigureOut">
              <a:rPr lang="en-US"/>
              <a:pPr>
                <a:defRPr/>
              </a:pPr>
              <a:t>4/5/2024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4AE5D5-A3AE-4EE2-AE80-5884614D9D0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64BB580-C800-4EFD-90F3-14D0AAF6973A}" type="datetimeFigureOut">
              <a:rPr lang="en-US"/>
              <a:pPr>
                <a:defRPr/>
              </a:pPr>
              <a:t>4/5/2024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884C0D-5B88-4B04-B4DB-1B2D2E41625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7604573-1931-4E38-87CD-B02B1DDE9E08}" type="datetimeFigureOut">
              <a:rPr lang="en-US"/>
              <a:pPr>
                <a:defRPr/>
              </a:pPr>
              <a:t>4/5/2024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5E4104F-4253-4E4F-A2CC-82EF5C65398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8D71BEC-245C-4AEE-B156-DDF1D03ADC7B}" type="datetimeFigureOut">
              <a:rPr lang="en-US"/>
              <a:pPr>
                <a:defRPr/>
              </a:pPr>
              <a:t>4/5/2024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EAD3A68-CEB7-4EA7-A392-64B08E453A7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F2F8CD-5FE4-4316-B62B-5A9D8BFD2FA1}" type="datetimeFigureOut">
              <a:rPr lang="en-US"/>
              <a:pPr>
                <a:defRPr/>
              </a:pPr>
              <a:t>4/5/2024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E55A080-F236-4862-8556-FCFB59DD60A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859D8D7-FD82-42D3-A1B7-5E7BC561102E}" type="datetimeFigureOut">
              <a:rPr lang="en-US"/>
              <a:pPr>
                <a:defRPr/>
              </a:pPr>
              <a:t>4/5/2024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8ADF56-60C5-4FE9-A7CC-CE22DF96E67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84389B-3BE0-4411-8950-8736D023C027}" type="datetimeFigureOut">
              <a:rPr lang="en-US"/>
              <a:pPr>
                <a:defRPr/>
              </a:pPr>
              <a:t>4/5/2024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9702BE-903D-4087-82EB-DBDDAFDC05E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B65D4C2C-C7AD-4EC6-BA0B-C01AD2D63B51}" type="datetimeFigureOut">
              <a:rPr lang="en-US"/>
              <a:pPr>
                <a:defRPr/>
              </a:pPr>
              <a:t>4/5/2024</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934B9CA-21C3-4CBF-811B-11C391466A5B}"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59" r:id="rId1"/>
    <p:sldLayoutId id="2147483758" r:id="rId2"/>
    <p:sldLayoutId id="2147483757" r:id="rId3"/>
    <p:sldLayoutId id="2147483756" r:id="rId4"/>
    <p:sldLayoutId id="2147483755" r:id="rId5"/>
    <p:sldLayoutId id="2147483754" r:id="rId6"/>
    <p:sldLayoutId id="2147483753" r:id="rId7"/>
    <p:sldLayoutId id="2147483752" r:id="rId8"/>
    <p:sldLayoutId id="2147483751" r:id="rId9"/>
    <p:sldLayoutId id="2147483750" r:id="rId10"/>
    <p:sldLayoutId id="2147483749" r:id="rId11"/>
    <p:sldLayoutId id="2147483761" r:id="rId12"/>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cs typeface="+mn-cs"/>
              </a:defRPr>
            </a:lvl1pPr>
          </a:lstStyle>
          <a:p>
            <a:pPr>
              <a:defRPr/>
            </a:pPr>
            <a:fld id="{5FAD16AA-D6FB-440E-878C-5CD4D8C8E4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0" r:id="rId1"/>
    <p:sldLayoutId id="2147483762" r:id="rId2"/>
    <p:sldLayoutId id="2147483763" r:id="rId3"/>
    <p:sldLayoutId id="2147483764"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5" r:id="rId1"/>
  </p:sldLayoutIdLst>
  <p:txStyles>
    <p:titleStyle>
      <a:lvl1pPr algn="l" rtl="0" fontAlgn="base">
        <a:lnSpc>
          <a:spcPct val="90000"/>
        </a:lnSpc>
        <a:spcBef>
          <a:spcPct val="0"/>
        </a:spcBef>
        <a:spcAft>
          <a:spcPct val="0"/>
        </a:spcAft>
        <a:defRPr sz="4400" b="1" kern="1200">
          <a:solidFill>
            <a:schemeClr val="bg1"/>
          </a:solidFill>
          <a:latin typeface="+mj-lt"/>
          <a:ea typeface="+mj-ea"/>
          <a:cs typeface="+mj-cs"/>
        </a:defRPr>
      </a:lvl1pPr>
      <a:lvl2pPr algn="l" rtl="0" fontAlgn="base">
        <a:lnSpc>
          <a:spcPct val="90000"/>
        </a:lnSpc>
        <a:spcBef>
          <a:spcPct val="0"/>
        </a:spcBef>
        <a:spcAft>
          <a:spcPct val="0"/>
        </a:spcAft>
        <a:defRPr sz="4400" b="1">
          <a:solidFill>
            <a:schemeClr val="bg1"/>
          </a:solidFill>
          <a:latin typeface="Arial" charset="0"/>
        </a:defRPr>
      </a:lvl2pPr>
      <a:lvl3pPr algn="l" rtl="0" fontAlgn="base">
        <a:lnSpc>
          <a:spcPct val="90000"/>
        </a:lnSpc>
        <a:spcBef>
          <a:spcPct val="0"/>
        </a:spcBef>
        <a:spcAft>
          <a:spcPct val="0"/>
        </a:spcAft>
        <a:defRPr sz="4400" b="1">
          <a:solidFill>
            <a:schemeClr val="bg1"/>
          </a:solidFill>
          <a:latin typeface="Arial" charset="0"/>
        </a:defRPr>
      </a:lvl3pPr>
      <a:lvl4pPr algn="l" rtl="0" fontAlgn="base">
        <a:lnSpc>
          <a:spcPct val="90000"/>
        </a:lnSpc>
        <a:spcBef>
          <a:spcPct val="0"/>
        </a:spcBef>
        <a:spcAft>
          <a:spcPct val="0"/>
        </a:spcAft>
        <a:defRPr sz="4400" b="1">
          <a:solidFill>
            <a:schemeClr val="bg1"/>
          </a:solidFill>
          <a:latin typeface="Arial" charset="0"/>
        </a:defRPr>
      </a:lvl4pPr>
      <a:lvl5pPr algn="l" rtl="0" fontAlgn="base">
        <a:lnSpc>
          <a:spcPct val="90000"/>
        </a:lnSpc>
        <a:spcBef>
          <a:spcPct val="0"/>
        </a:spcBef>
        <a:spcAft>
          <a:spcPct val="0"/>
        </a:spcAft>
        <a:defRPr sz="4400" b="1">
          <a:solidFill>
            <a:schemeClr val="bg1"/>
          </a:solidFill>
          <a:latin typeface="Arial" charset="0"/>
        </a:defRPr>
      </a:lvl5pPr>
      <a:lvl6pPr marL="457200" algn="l" rtl="0" fontAlgn="base">
        <a:lnSpc>
          <a:spcPct val="90000"/>
        </a:lnSpc>
        <a:spcBef>
          <a:spcPct val="0"/>
        </a:spcBef>
        <a:spcAft>
          <a:spcPct val="0"/>
        </a:spcAft>
        <a:defRPr sz="4400" b="1">
          <a:solidFill>
            <a:schemeClr val="bg1"/>
          </a:solidFill>
          <a:latin typeface="Arial" charset="0"/>
        </a:defRPr>
      </a:lvl6pPr>
      <a:lvl7pPr marL="914400" algn="l" rtl="0" fontAlgn="base">
        <a:lnSpc>
          <a:spcPct val="90000"/>
        </a:lnSpc>
        <a:spcBef>
          <a:spcPct val="0"/>
        </a:spcBef>
        <a:spcAft>
          <a:spcPct val="0"/>
        </a:spcAft>
        <a:defRPr sz="4400" b="1">
          <a:solidFill>
            <a:schemeClr val="bg1"/>
          </a:solidFill>
          <a:latin typeface="Arial" charset="0"/>
        </a:defRPr>
      </a:lvl7pPr>
      <a:lvl8pPr marL="1371600" algn="l" rtl="0" fontAlgn="base">
        <a:lnSpc>
          <a:spcPct val="90000"/>
        </a:lnSpc>
        <a:spcBef>
          <a:spcPct val="0"/>
        </a:spcBef>
        <a:spcAft>
          <a:spcPct val="0"/>
        </a:spcAft>
        <a:defRPr sz="4400" b="1">
          <a:solidFill>
            <a:schemeClr val="bg1"/>
          </a:solidFill>
          <a:latin typeface="Arial" charset="0"/>
        </a:defRPr>
      </a:lvl8pPr>
      <a:lvl9pPr marL="1828800" algn="l" rtl="0" fontAlgn="base">
        <a:lnSpc>
          <a:spcPct val="90000"/>
        </a:lnSpc>
        <a:spcBef>
          <a:spcPct val="0"/>
        </a:spcBef>
        <a:spcAft>
          <a:spcPct val="0"/>
        </a:spcAft>
        <a:defRPr sz="4400" b="1">
          <a:solidFill>
            <a:schemeClr val="bg1"/>
          </a:solidFill>
          <a:latin typeface="Arial"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bg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bg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bg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bg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emf"/></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ubtítulo 1"/>
          <p:cNvSpPr>
            <a:spLocks noGrp="1"/>
          </p:cNvSpPr>
          <p:nvPr>
            <p:ph type="subTitle" idx="1"/>
          </p:nvPr>
        </p:nvSpPr>
        <p:spPr bwMode="auto">
          <a:xfrm>
            <a:off x="3482975" y="3565525"/>
            <a:ext cx="5649913" cy="733425"/>
          </a:xfrm>
          <a:noFill/>
          <a:ln>
            <a:miter lim="800000"/>
            <a:headEnd/>
            <a:tailEnd/>
          </a:ln>
        </p:spPr>
        <p:txBody>
          <a:bodyPr vert="horz" wrap="square" lIns="91440" tIns="45720" rIns="91440" bIns="45720" numCol="1" anchor="t" anchorCtr="0" compatLnSpc="1">
            <a:prstTxWarp prst="textNoShape">
              <a:avLst/>
            </a:prstTxWarp>
          </a:bodyPr>
          <a:lstStyle/>
          <a:p>
            <a:r>
              <a:rPr lang="en-US" sz="2000" smtClean="0"/>
              <a:t>ROBERT BARD, MD, DABR, FAIUM, FASLMS</a:t>
            </a:r>
          </a:p>
          <a:p>
            <a:r>
              <a:rPr lang="en-US" sz="1600" smtClean="0"/>
              <a:t>Director,  Bard Diagnostic Imaging</a:t>
            </a:r>
          </a:p>
        </p:txBody>
      </p:sp>
      <p:sp>
        <p:nvSpPr>
          <p:cNvPr id="22530" name="Título 2"/>
          <p:cNvSpPr>
            <a:spLocks noGrp="1"/>
          </p:cNvSpPr>
          <p:nvPr>
            <p:ph type="title"/>
          </p:nvPr>
        </p:nvSpPr>
        <p:spPr bwMode="auto">
          <a:xfrm>
            <a:off x="1747838" y="2473325"/>
            <a:ext cx="9018587" cy="1195388"/>
          </a:xfrm>
          <a:noFill/>
          <a:ln>
            <a:miter lim="800000"/>
            <a:headEnd/>
            <a:tailEnd/>
          </a:ln>
        </p:spPr>
        <p:txBody>
          <a:bodyPr vert="horz" wrap="square" lIns="91440" tIns="45720" rIns="91440" bIns="45720" numCol="1" anchor="t" anchorCtr="0" compatLnSpc="1">
            <a:prstTxWarp prst="textNoShape">
              <a:avLst/>
            </a:prstTxWarp>
          </a:bodyPr>
          <a:lstStyle/>
          <a:p>
            <a:r>
              <a:rPr lang="en-US" sz="3600" smtClean="0"/>
              <a:t>MICROVASCULAR IMAGE GUIDED</a:t>
            </a:r>
            <a:br>
              <a:rPr lang="en-US" sz="3600" smtClean="0"/>
            </a:br>
            <a:r>
              <a:rPr lang="en-US" sz="3600" smtClean="0"/>
              <a:t>TREATMENT OF ARTHRITIS</a:t>
            </a:r>
          </a:p>
        </p:txBody>
      </p:sp>
      <p:pic>
        <p:nvPicPr>
          <p:cNvPr id="22531" name="Picture 4"/>
          <p:cNvPicPr>
            <a:picLocks noChangeAspect="1"/>
          </p:cNvPicPr>
          <p:nvPr/>
        </p:nvPicPr>
        <p:blipFill>
          <a:blip r:embed="rId3"/>
          <a:srcRect/>
          <a:stretch>
            <a:fillRect/>
          </a:stretch>
        </p:blipFill>
        <p:spPr bwMode="auto">
          <a:xfrm>
            <a:off x="760413" y="4100513"/>
            <a:ext cx="2054225" cy="1373187"/>
          </a:xfrm>
          <a:prstGeom prst="rect">
            <a:avLst/>
          </a:prstGeom>
          <a:noFill/>
          <a:ln w="9525">
            <a:noFill/>
            <a:miter lim="800000"/>
            <a:headEnd/>
            <a:tailEnd/>
          </a:ln>
        </p:spPr>
      </p:pic>
      <p:pic>
        <p:nvPicPr>
          <p:cNvPr id="22532" name="Picture 5"/>
          <p:cNvPicPr>
            <a:picLocks noChangeAspect="1"/>
          </p:cNvPicPr>
          <p:nvPr/>
        </p:nvPicPr>
        <p:blipFill>
          <a:blip r:embed="rId4"/>
          <a:srcRect/>
          <a:stretch>
            <a:fillRect/>
          </a:stretch>
        </p:blipFill>
        <p:spPr bwMode="auto">
          <a:xfrm>
            <a:off x="9442450" y="3817938"/>
            <a:ext cx="2030413" cy="2032000"/>
          </a:xfrm>
          <a:prstGeom prst="rect">
            <a:avLst/>
          </a:prstGeom>
          <a:noFill/>
          <a:ln w="9525">
            <a:noFill/>
            <a:miter lim="800000"/>
            <a:headEnd/>
            <a:tailEnd/>
          </a:ln>
        </p:spPr>
      </p:pic>
      <p:sp>
        <p:nvSpPr>
          <p:cNvPr id="22533" name="TextBox 3"/>
          <p:cNvSpPr txBox="1">
            <a:spLocks noChangeArrowheads="1"/>
          </p:cNvSpPr>
          <p:nvPr/>
        </p:nvSpPr>
        <p:spPr bwMode="auto">
          <a:xfrm>
            <a:off x="4152900" y="6257925"/>
            <a:ext cx="4310063" cy="277813"/>
          </a:xfrm>
          <a:prstGeom prst="rect">
            <a:avLst/>
          </a:prstGeom>
          <a:noFill/>
          <a:ln w="9525">
            <a:noFill/>
            <a:miter lim="800000"/>
            <a:headEnd/>
            <a:tailEnd/>
          </a:ln>
        </p:spPr>
        <p:txBody>
          <a:bodyPr wrap="none">
            <a:spAutoFit/>
          </a:bodyPr>
          <a:lstStyle/>
          <a:p>
            <a:r>
              <a:rPr lang="en-US" sz="1200">
                <a:solidFill>
                  <a:schemeClr val="bg1"/>
                </a:solidFill>
              </a:rPr>
              <a:t>©Copyright 2024 - Robert. L. Bard, MD. All Rights Reserved.</a:t>
            </a:r>
          </a:p>
        </p:txBody>
      </p:sp>
      <p:sp>
        <p:nvSpPr>
          <p:cNvPr id="22534" name="TextBox 6"/>
          <p:cNvSpPr txBox="1">
            <a:spLocks noChangeArrowheads="1"/>
          </p:cNvSpPr>
          <p:nvPr/>
        </p:nvSpPr>
        <p:spPr bwMode="auto">
          <a:xfrm>
            <a:off x="4286250" y="4541838"/>
            <a:ext cx="3941763" cy="584200"/>
          </a:xfrm>
          <a:prstGeom prst="rect">
            <a:avLst/>
          </a:prstGeom>
          <a:noFill/>
          <a:ln w="9525">
            <a:noFill/>
            <a:miter lim="800000"/>
            <a:headEnd/>
            <a:tailEnd/>
          </a:ln>
        </p:spPr>
        <p:txBody>
          <a:bodyPr wrap="none">
            <a:spAutoFit/>
          </a:bodyPr>
          <a:lstStyle/>
          <a:p>
            <a:pPr algn="ctr"/>
            <a:r>
              <a:rPr lang="en-US" sz="1600">
                <a:solidFill>
                  <a:schemeClr val="bg1"/>
                </a:solidFill>
              </a:rPr>
              <a:t>THE ANGIOFOUNDATION 501(c)3, NYC</a:t>
            </a:r>
          </a:p>
          <a:p>
            <a:pPr algn="ctr"/>
            <a:r>
              <a:rPr lang="en-US" sz="1600">
                <a:solidFill>
                  <a:schemeClr val="bg1"/>
                </a:solidFill>
              </a:rPr>
              <a:t>Founder</a:t>
            </a:r>
          </a:p>
        </p:txBody>
      </p:sp>
      <p:sp>
        <p:nvSpPr>
          <p:cNvPr id="22535" name="TextBox 7"/>
          <p:cNvSpPr txBox="1">
            <a:spLocks noChangeArrowheads="1"/>
          </p:cNvSpPr>
          <p:nvPr/>
        </p:nvSpPr>
        <p:spPr bwMode="auto">
          <a:xfrm>
            <a:off x="3905250" y="5391150"/>
            <a:ext cx="4703763" cy="584200"/>
          </a:xfrm>
          <a:prstGeom prst="rect">
            <a:avLst/>
          </a:prstGeom>
          <a:noFill/>
          <a:ln w="9525">
            <a:noFill/>
            <a:miter lim="800000"/>
            <a:headEnd/>
            <a:tailEnd/>
          </a:ln>
        </p:spPr>
        <p:txBody>
          <a:bodyPr wrap="none">
            <a:spAutoFit/>
          </a:bodyPr>
          <a:lstStyle/>
          <a:p>
            <a:pPr algn="ctr"/>
            <a:r>
              <a:rPr lang="en-US" sz="1600">
                <a:solidFill>
                  <a:schemeClr val="bg1"/>
                </a:solidFill>
              </a:rPr>
              <a:t>SOCIETE FRANCAISE DE RADIOLOGIE, PARIS</a:t>
            </a:r>
          </a:p>
          <a:p>
            <a:pPr algn="ctr"/>
            <a:r>
              <a:rPr lang="en-US" sz="1600">
                <a:solidFill>
                  <a:schemeClr val="bg1"/>
                </a:solidFill>
              </a:rPr>
              <a:t>International Contributor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1"/>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4" name="TextBox 3"/>
          <p:cNvSpPr txBox="1"/>
          <p:nvPr/>
        </p:nvSpPr>
        <p:spPr>
          <a:xfrm>
            <a:off x="2597150" y="5670550"/>
            <a:ext cx="7092950" cy="400050"/>
          </a:xfrm>
          <a:prstGeom prst="rect">
            <a:avLst/>
          </a:prstGeom>
          <a:noFill/>
        </p:spPr>
        <p:txBody>
          <a:bodyPr wrap="none">
            <a:spAutoFit/>
          </a:bodyPr>
          <a:lstStyle/>
          <a:p>
            <a:pPr algn="ctr" fontAlgn="auto">
              <a:spcBef>
                <a:spcPts val="0"/>
              </a:spcBef>
              <a:spcAft>
                <a:spcPts val="0"/>
              </a:spcAft>
              <a:defRPr/>
            </a:pPr>
            <a:r>
              <a:rPr lang="en-US" sz="2000" b="1" dirty="0">
                <a:solidFill>
                  <a:schemeClr val="accent5">
                    <a:lumMod val="50000"/>
                  </a:schemeClr>
                </a:solidFill>
                <a:latin typeface="+mn-lt"/>
                <a:cs typeface="+mn-cs"/>
              </a:rPr>
              <a:t>Traumatic injury with swelling of the patella and media left knee</a:t>
            </a:r>
          </a:p>
        </p:txBody>
      </p:sp>
      <p:sp>
        <p:nvSpPr>
          <p:cNvPr id="3" name="Title 2"/>
          <p:cNvSpPr>
            <a:spLocks noGrp="1"/>
          </p:cNvSpPr>
          <p:nvPr>
            <p:ph type="title"/>
          </p:nvPr>
        </p:nvSpPr>
        <p:spPr>
          <a:xfrm>
            <a:off x="3065463" y="180975"/>
            <a:ext cx="5529262" cy="611188"/>
          </a:xfrm>
        </p:spPr>
        <p:txBody>
          <a:bodyPr rtlCol="0">
            <a:normAutofit/>
          </a:bodyPr>
          <a:lstStyle/>
          <a:p>
            <a:pPr fontAlgn="auto">
              <a:spcAft>
                <a:spcPts val="0"/>
              </a:spcAft>
              <a:defRPr/>
            </a:pPr>
            <a:r>
              <a:rPr lang="en-US" sz="2800" b="1" dirty="0">
                <a:solidFill>
                  <a:schemeClr val="accent5">
                    <a:lumMod val="50000"/>
                  </a:schemeClr>
                </a:solidFill>
              </a:rPr>
              <a:t>EDEMA/ KNEE &amp; ANKLE</a:t>
            </a:r>
          </a:p>
        </p:txBody>
      </p:sp>
      <p:pic>
        <p:nvPicPr>
          <p:cNvPr id="39940" name="Picture 10"/>
          <p:cNvPicPr>
            <a:picLocks noChangeAspect="1"/>
          </p:cNvPicPr>
          <p:nvPr/>
        </p:nvPicPr>
        <p:blipFill>
          <a:blip r:embed="rId4"/>
          <a:srcRect/>
          <a:stretch>
            <a:fillRect/>
          </a:stretch>
        </p:blipFill>
        <p:spPr bwMode="auto">
          <a:xfrm>
            <a:off x="1963738" y="774700"/>
            <a:ext cx="8021637" cy="48450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0"/>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9" name="Title 8"/>
          <p:cNvSpPr>
            <a:spLocks noGrp="1"/>
          </p:cNvSpPr>
          <p:nvPr>
            <p:ph type="title"/>
          </p:nvPr>
        </p:nvSpPr>
        <p:spPr>
          <a:xfrm>
            <a:off x="3624263" y="152400"/>
            <a:ext cx="4440237" cy="746125"/>
          </a:xfrm>
        </p:spPr>
        <p:txBody>
          <a:bodyPr rtlCol="0">
            <a:normAutofit/>
          </a:bodyPr>
          <a:lstStyle/>
          <a:p>
            <a:pPr fontAlgn="auto">
              <a:spcAft>
                <a:spcPts val="0"/>
              </a:spcAft>
              <a:defRPr/>
            </a:pPr>
            <a:r>
              <a:rPr lang="en-US" sz="2800" b="1" dirty="0">
                <a:solidFill>
                  <a:schemeClr val="accent5">
                    <a:lumMod val="50000"/>
                  </a:schemeClr>
                </a:solidFill>
              </a:rPr>
              <a:t>RESTORING GOLFER’S KNEE</a:t>
            </a:r>
          </a:p>
        </p:txBody>
      </p:sp>
      <p:sp>
        <p:nvSpPr>
          <p:cNvPr id="5" name="TextBox 4"/>
          <p:cNvSpPr txBox="1"/>
          <p:nvPr/>
        </p:nvSpPr>
        <p:spPr>
          <a:xfrm>
            <a:off x="1382713" y="668338"/>
            <a:ext cx="8923337" cy="368300"/>
          </a:xfrm>
          <a:prstGeom prst="rect">
            <a:avLst/>
          </a:prstGeom>
          <a:noFill/>
        </p:spPr>
        <p:txBody>
          <a:bodyPr>
            <a:spAutoFit/>
          </a:bodyPr>
          <a:lstStyle/>
          <a:p>
            <a:pPr algn="ctr" fontAlgn="auto">
              <a:spcBef>
                <a:spcPts val="0"/>
              </a:spcBef>
              <a:spcAft>
                <a:spcPts val="0"/>
              </a:spcAft>
              <a:defRPr/>
            </a:pPr>
            <a:r>
              <a:rPr lang="en-US" b="1" dirty="0">
                <a:solidFill>
                  <a:schemeClr val="accent5">
                    <a:lumMod val="50000"/>
                  </a:schemeClr>
                </a:solidFill>
                <a:latin typeface="+mn-lt"/>
                <a:cs typeface="+mn-cs"/>
              </a:rPr>
              <a:t>RHEUMATOID ARTHRITIS / FIBROMYALGIA</a:t>
            </a:r>
          </a:p>
        </p:txBody>
      </p:sp>
      <p:sp>
        <p:nvSpPr>
          <p:cNvPr id="16" name="TextBox 15"/>
          <p:cNvSpPr txBox="1"/>
          <p:nvPr/>
        </p:nvSpPr>
        <p:spPr>
          <a:xfrm>
            <a:off x="615950" y="4302125"/>
            <a:ext cx="10342563" cy="1476375"/>
          </a:xfrm>
          <a:prstGeom prst="rect">
            <a:avLst/>
          </a:prstGeom>
          <a:noFill/>
        </p:spPr>
        <p:txBody>
          <a:bodyPr>
            <a:spAutoFit/>
          </a:bodyPr>
          <a:lstStyle/>
          <a:p>
            <a:pPr algn="ctr" fontAlgn="auto">
              <a:spcBef>
                <a:spcPts val="0"/>
              </a:spcBef>
              <a:spcAft>
                <a:spcPts val="0"/>
              </a:spcAft>
              <a:defRPr/>
            </a:pPr>
            <a:r>
              <a:rPr lang="en-US" dirty="0">
                <a:solidFill>
                  <a:schemeClr val="accent4">
                    <a:lumMod val="50000"/>
                  </a:schemeClr>
                </a:solidFill>
                <a:latin typeface="+mn-lt"/>
                <a:cs typeface="+mn-cs"/>
              </a:rPr>
              <a:t>Inflammatory disease involves the skin, joints, tendons, arteries and many solid organ systems.  The insertion of the quadriceps tendon onto the superior patella surface shows dark edema at the attachment and it shows white echogenic fibrosis two centimeters proximal  Image of the temporal area to measure arterial and autonomic nervous system response to the energy input shows that the upper 1mm of the 2 mm dermis is dark (single arrow) and the inflamed area has measurable inflammatory vessels (double arrow)</a:t>
            </a:r>
          </a:p>
        </p:txBody>
      </p:sp>
      <p:pic>
        <p:nvPicPr>
          <p:cNvPr id="41989" name="Picture 16"/>
          <p:cNvPicPr>
            <a:picLocks noChangeAspect="1"/>
          </p:cNvPicPr>
          <p:nvPr/>
        </p:nvPicPr>
        <p:blipFill>
          <a:blip r:embed="rId4"/>
          <a:srcRect/>
          <a:stretch>
            <a:fillRect/>
          </a:stretch>
        </p:blipFill>
        <p:spPr bwMode="auto">
          <a:xfrm>
            <a:off x="2027238" y="1249363"/>
            <a:ext cx="9944100" cy="2744787"/>
          </a:xfrm>
          <a:prstGeom prst="rect">
            <a:avLst/>
          </a:prstGeom>
          <a:noFill/>
          <a:ln w="9525">
            <a:noFill/>
            <a:miter lim="800000"/>
            <a:headEnd/>
            <a:tailEnd/>
          </a:ln>
        </p:spPr>
      </p:pic>
      <p:pic>
        <p:nvPicPr>
          <p:cNvPr id="41990" name="Picture 14"/>
          <p:cNvPicPr>
            <a:picLocks noChangeAspect="1"/>
          </p:cNvPicPr>
          <p:nvPr/>
        </p:nvPicPr>
        <p:blipFill>
          <a:blip r:embed="rId5"/>
          <a:srcRect/>
          <a:stretch>
            <a:fillRect/>
          </a:stretch>
        </p:blipFill>
        <p:spPr bwMode="auto">
          <a:xfrm>
            <a:off x="161925" y="1392238"/>
            <a:ext cx="2447925" cy="20415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6"/>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9" name="Title 8"/>
          <p:cNvSpPr>
            <a:spLocks noGrp="1"/>
          </p:cNvSpPr>
          <p:nvPr>
            <p:ph type="title"/>
          </p:nvPr>
        </p:nvSpPr>
        <p:spPr>
          <a:xfrm>
            <a:off x="471488" y="419100"/>
            <a:ext cx="10972800" cy="274638"/>
          </a:xfrm>
        </p:spPr>
        <p:txBody>
          <a:bodyPr rtlCol="0">
            <a:noAutofit/>
          </a:bodyPr>
          <a:lstStyle/>
          <a:p>
            <a:pPr fontAlgn="auto">
              <a:spcAft>
                <a:spcPts val="0"/>
              </a:spcAft>
              <a:defRPr/>
            </a:pPr>
            <a:r>
              <a:rPr lang="en-US" sz="2800" b="1" dirty="0">
                <a:solidFill>
                  <a:schemeClr val="accent5">
                    <a:lumMod val="50000"/>
                  </a:schemeClr>
                </a:solidFill>
              </a:rPr>
              <a:t>EDEMA OF MEDIAN NERVE REDUCED</a:t>
            </a:r>
          </a:p>
        </p:txBody>
      </p:sp>
      <p:pic>
        <p:nvPicPr>
          <p:cNvPr id="44035" name="Picture 9"/>
          <p:cNvPicPr>
            <a:picLocks noChangeAspect="1"/>
          </p:cNvPicPr>
          <p:nvPr/>
        </p:nvPicPr>
        <p:blipFill>
          <a:blip r:embed="rId4"/>
          <a:srcRect/>
          <a:stretch>
            <a:fillRect/>
          </a:stretch>
        </p:blipFill>
        <p:spPr bwMode="auto">
          <a:xfrm>
            <a:off x="652463" y="928688"/>
            <a:ext cx="10895012" cy="404177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4"/>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9" name="Title 8"/>
          <p:cNvSpPr>
            <a:spLocks noGrp="1"/>
          </p:cNvSpPr>
          <p:nvPr>
            <p:ph type="title"/>
          </p:nvPr>
        </p:nvSpPr>
        <p:spPr>
          <a:xfrm>
            <a:off x="433388" y="222250"/>
            <a:ext cx="10972800" cy="498475"/>
          </a:xfrm>
        </p:spPr>
        <p:txBody>
          <a:bodyPr rtlCol="0">
            <a:noAutofit/>
          </a:bodyPr>
          <a:lstStyle/>
          <a:p>
            <a:pPr fontAlgn="auto">
              <a:spcAft>
                <a:spcPts val="0"/>
              </a:spcAft>
              <a:defRPr/>
            </a:pPr>
            <a:r>
              <a:rPr lang="en-US" sz="2800" b="1" dirty="0">
                <a:solidFill>
                  <a:schemeClr val="accent5">
                    <a:lumMod val="50000"/>
                  </a:schemeClr>
                </a:solidFill>
              </a:rPr>
              <a:t>SACROILLIAC JOINT INFLAMMATION</a:t>
            </a:r>
          </a:p>
        </p:txBody>
      </p:sp>
      <p:pic>
        <p:nvPicPr>
          <p:cNvPr id="46083" name="Picture 7"/>
          <p:cNvPicPr>
            <a:picLocks noChangeAspect="1"/>
          </p:cNvPicPr>
          <p:nvPr/>
        </p:nvPicPr>
        <p:blipFill>
          <a:blip r:embed="rId4"/>
          <a:srcRect/>
          <a:stretch>
            <a:fillRect/>
          </a:stretch>
        </p:blipFill>
        <p:spPr bwMode="auto">
          <a:xfrm>
            <a:off x="153988" y="990600"/>
            <a:ext cx="11777662" cy="3522663"/>
          </a:xfrm>
          <a:prstGeom prst="rect">
            <a:avLst/>
          </a:prstGeom>
          <a:noFill/>
          <a:ln w="9525">
            <a:noFill/>
            <a:miter lim="800000"/>
            <a:headEnd/>
            <a:tailEnd/>
          </a:ln>
        </p:spPr>
      </p:pic>
      <p:sp>
        <p:nvSpPr>
          <p:cNvPr id="12" name="TextBox 11"/>
          <p:cNvSpPr txBox="1"/>
          <p:nvPr/>
        </p:nvSpPr>
        <p:spPr>
          <a:xfrm>
            <a:off x="642938" y="4879975"/>
            <a:ext cx="10906125" cy="646113"/>
          </a:xfrm>
          <a:prstGeom prst="rect">
            <a:avLst/>
          </a:prstGeom>
          <a:noFill/>
        </p:spPr>
        <p:txBody>
          <a:bodyPr>
            <a:spAutoFit/>
          </a:bodyPr>
          <a:lstStyle/>
          <a:p>
            <a:pPr algn="ctr" fontAlgn="auto">
              <a:spcBef>
                <a:spcPts val="0"/>
              </a:spcBef>
              <a:spcAft>
                <a:spcPts val="0"/>
              </a:spcAft>
              <a:defRPr/>
            </a:pPr>
            <a:r>
              <a:rPr lang="en-US" dirty="0">
                <a:solidFill>
                  <a:schemeClr val="accent4">
                    <a:lumMod val="50000"/>
                  </a:schemeClr>
                </a:solidFill>
                <a:latin typeface="+mn-lt"/>
                <a:cs typeface="+mn-cs"/>
              </a:rPr>
              <a:t>Shoulder arthritis is inflammation in your shoulder joint. Over time, arthritis leads to cartilage loss. Symptoms include pain, stiffness, decreased range of motion and popping, clicking and grinding noises in your shoulder joint.</a:t>
            </a:r>
            <a:endParaRPr lang="en-US" b="1" dirty="0">
              <a:solidFill>
                <a:schemeClr val="accent4">
                  <a:lumMod val="50000"/>
                </a:schemeClr>
              </a:solidFill>
              <a:latin typeface="+mn-lt"/>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1"/>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pic>
        <p:nvPicPr>
          <p:cNvPr id="48130" name="Picture 13"/>
          <p:cNvPicPr>
            <a:picLocks noChangeAspect="1"/>
          </p:cNvPicPr>
          <p:nvPr/>
        </p:nvPicPr>
        <p:blipFill>
          <a:blip r:embed="rId4"/>
          <a:srcRect/>
          <a:stretch>
            <a:fillRect/>
          </a:stretch>
        </p:blipFill>
        <p:spPr bwMode="auto">
          <a:xfrm>
            <a:off x="2103438" y="746125"/>
            <a:ext cx="7905750" cy="5268913"/>
          </a:xfrm>
          <a:prstGeom prst="rect">
            <a:avLst/>
          </a:prstGeom>
          <a:noFill/>
          <a:ln w="9525">
            <a:noFill/>
            <a:miter lim="800000"/>
            <a:headEnd/>
            <a:tailEnd/>
          </a:ln>
        </p:spPr>
      </p:pic>
      <p:sp>
        <p:nvSpPr>
          <p:cNvPr id="17" name="Title 8"/>
          <p:cNvSpPr>
            <a:spLocks noGrp="1"/>
          </p:cNvSpPr>
          <p:nvPr>
            <p:ph type="title"/>
          </p:nvPr>
        </p:nvSpPr>
        <p:spPr>
          <a:xfrm>
            <a:off x="433388" y="222250"/>
            <a:ext cx="10972800" cy="498475"/>
          </a:xfrm>
        </p:spPr>
        <p:txBody>
          <a:bodyPr rtlCol="0">
            <a:noAutofit/>
          </a:bodyPr>
          <a:lstStyle/>
          <a:p>
            <a:pPr fontAlgn="auto">
              <a:spcAft>
                <a:spcPts val="0"/>
              </a:spcAft>
              <a:defRPr/>
            </a:pPr>
            <a:r>
              <a:rPr lang="en-US" sz="2800" b="1" dirty="0">
                <a:solidFill>
                  <a:schemeClr val="accent5">
                    <a:lumMod val="50000"/>
                  </a:schemeClr>
                </a:solidFill>
              </a:rPr>
              <a:t>SACROILLIAC JOINT INFLAMMATION: Advanced Laser Modulation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1"/>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11" name="Title 10"/>
          <p:cNvSpPr>
            <a:spLocks noGrp="1"/>
          </p:cNvSpPr>
          <p:nvPr>
            <p:ph type="title"/>
          </p:nvPr>
        </p:nvSpPr>
        <p:spPr>
          <a:xfrm>
            <a:off x="1600200" y="147638"/>
            <a:ext cx="9067800" cy="590550"/>
          </a:xfrm>
        </p:spPr>
        <p:txBody>
          <a:bodyPr rtlCol="0">
            <a:normAutofit/>
          </a:bodyPr>
          <a:lstStyle/>
          <a:p>
            <a:pPr fontAlgn="auto">
              <a:spcAft>
                <a:spcPts val="0"/>
              </a:spcAft>
              <a:defRPr/>
            </a:pPr>
            <a:r>
              <a:rPr lang="en-US" sz="2800" b="1" smtClean="0">
                <a:solidFill>
                  <a:schemeClr val="accent5">
                    <a:lumMod val="50000"/>
                  </a:schemeClr>
                </a:solidFill>
              </a:rPr>
              <a:t>PAINFUL </a:t>
            </a:r>
            <a:r>
              <a:rPr lang="en-US" sz="2800" b="1" dirty="0">
                <a:solidFill>
                  <a:schemeClr val="accent5">
                    <a:lumMod val="50000"/>
                  </a:schemeClr>
                </a:solidFill>
              </a:rPr>
              <a:t>MASS / GROIN AREA</a:t>
            </a:r>
          </a:p>
        </p:txBody>
      </p:sp>
      <p:pic>
        <p:nvPicPr>
          <p:cNvPr id="50179" name="Picture 12"/>
          <p:cNvPicPr>
            <a:picLocks noChangeAspect="1"/>
          </p:cNvPicPr>
          <p:nvPr/>
        </p:nvPicPr>
        <p:blipFill>
          <a:blip r:embed="rId4"/>
          <a:srcRect/>
          <a:stretch>
            <a:fillRect/>
          </a:stretch>
        </p:blipFill>
        <p:spPr bwMode="auto">
          <a:xfrm>
            <a:off x="3278188" y="738188"/>
            <a:ext cx="8461375" cy="5335587"/>
          </a:xfrm>
          <a:prstGeom prst="rect">
            <a:avLst/>
          </a:prstGeom>
          <a:noFill/>
          <a:ln w="9525">
            <a:noFill/>
            <a:miter lim="800000"/>
            <a:headEnd/>
            <a:tailEnd/>
          </a:ln>
        </p:spPr>
      </p:pic>
      <p:sp>
        <p:nvSpPr>
          <p:cNvPr id="50180" name="TextBox 4"/>
          <p:cNvSpPr txBox="1">
            <a:spLocks noChangeArrowheads="1"/>
          </p:cNvSpPr>
          <p:nvPr/>
        </p:nvSpPr>
        <p:spPr bwMode="auto">
          <a:xfrm>
            <a:off x="341313" y="738188"/>
            <a:ext cx="2809875" cy="3170237"/>
          </a:xfrm>
          <a:prstGeom prst="rect">
            <a:avLst/>
          </a:prstGeom>
          <a:noFill/>
          <a:ln w="9525">
            <a:noFill/>
            <a:miter lim="800000"/>
            <a:headEnd/>
            <a:tailEnd/>
          </a:ln>
        </p:spPr>
        <p:txBody>
          <a:bodyPr>
            <a:spAutoFit/>
          </a:bodyPr>
          <a:lstStyle/>
          <a:p>
            <a:r>
              <a:rPr lang="en-US" sz="2000">
                <a:solidFill>
                  <a:srgbClr val="002060"/>
                </a:solidFill>
                <a:latin typeface="Calibri" pitchFamily="34" charset="0"/>
              </a:rPr>
              <a:t>60 year old female with a painful mass in the groin. The sonogram with Doppler shows inflammatory vessels in the gland and the elastography confirms a mean of 16 out of 140 kilopascals indicating an inflammatory nature.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p:cNvPicPr>
            <a:picLocks noChangeAspect="1"/>
          </p:cNvPicPr>
          <p:nvPr/>
        </p:nvPicPr>
        <p:blipFill>
          <a:blip r:embed="rId2"/>
          <a:srcRect/>
          <a:stretch>
            <a:fillRect/>
          </a:stretch>
        </p:blipFill>
        <p:spPr bwMode="auto">
          <a:xfrm>
            <a:off x="0" y="0"/>
            <a:ext cx="12192000" cy="6119813"/>
          </a:xfrm>
          <a:prstGeom prst="rect">
            <a:avLst/>
          </a:prstGeom>
          <a:noFill/>
          <a:ln w="9525">
            <a:noFill/>
            <a:miter lim="800000"/>
            <a:headEnd/>
            <a:tailEnd/>
          </a:ln>
        </p:spPr>
      </p:pic>
      <p:sp>
        <p:nvSpPr>
          <p:cNvPr id="5" name="Title 1">
            <a:extLst>
              <a:ext uri="{FF2B5EF4-FFF2-40B4-BE49-F238E27FC236}"/>
            </a:extLst>
          </p:cNvPr>
          <p:cNvSpPr>
            <a:spLocks noGrp="1"/>
          </p:cNvSpPr>
          <p:nvPr>
            <p:ph type="title"/>
          </p:nvPr>
        </p:nvSpPr>
        <p:spPr>
          <a:xfrm>
            <a:off x="1524000" y="274638"/>
            <a:ext cx="9144000" cy="555625"/>
          </a:xfrm>
        </p:spPr>
        <p:txBody>
          <a:bodyPr rtlCol="0">
            <a:normAutofit/>
          </a:bodyPr>
          <a:lstStyle/>
          <a:p>
            <a:pPr fontAlgn="auto">
              <a:spcAft>
                <a:spcPts val="0"/>
              </a:spcAft>
              <a:defRPr/>
            </a:pPr>
            <a:r>
              <a:rPr lang="en-US" sz="2800" b="1" dirty="0">
                <a:solidFill>
                  <a:schemeClr val="accent5">
                    <a:lumMod val="50000"/>
                  </a:schemeClr>
                </a:solidFill>
              </a:rPr>
              <a:t>PSORIASIS / FOOT &amp; ELBOW</a:t>
            </a:r>
            <a:endParaRPr lang="en-US" sz="2800" b="1" dirty="0">
              <a:solidFill>
                <a:schemeClr val="accent5">
                  <a:lumMod val="50000"/>
                </a:schemeClr>
              </a:solidFill>
              <a:latin typeface="Arial" panose="020B0604020202020204" pitchFamily="34" charset="0"/>
              <a:cs typeface="Arial" panose="020B0604020202020204" pitchFamily="34" charset="0"/>
            </a:endParaRPr>
          </a:p>
        </p:txBody>
      </p:sp>
      <p:pic>
        <p:nvPicPr>
          <p:cNvPr id="52227" name="Picture 1"/>
          <p:cNvPicPr>
            <a:picLocks noChangeAspect="1"/>
          </p:cNvPicPr>
          <p:nvPr/>
        </p:nvPicPr>
        <p:blipFill>
          <a:blip r:embed="rId3"/>
          <a:srcRect/>
          <a:stretch>
            <a:fillRect/>
          </a:stretch>
        </p:blipFill>
        <p:spPr bwMode="auto">
          <a:xfrm>
            <a:off x="1225550" y="722313"/>
            <a:ext cx="9267825" cy="529748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6"/>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53250" name="Title 8"/>
          <p:cNvSpPr>
            <a:spLocks noGrp="1"/>
          </p:cNvSpPr>
          <p:nvPr>
            <p:ph type="title"/>
          </p:nvPr>
        </p:nvSpPr>
        <p:spPr>
          <a:xfrm>
            <a:off x="609600" y="238125"/>
            <a:ext cx="10972800" cy="568325"/>
          </a:xfrm>
        </p:spPr>
        <p:txBody>
          <a:bodyPr/>
          <a:lstStyle/>
          <a:p>
            <a:r>
              <a:rPr lang="en-US" sz="2800" b="1" smtClean="0">
                <a:solidFill>
                  <a:srgbClr val="002060"/>
                </a:solidFill>
              </a:rPr>
              <a:t>SHOULDER ARTHRITIS DUE TO AVASCULAR NECROSIS</a:t>
            </a:r>
          </a:p>
        </p:txBody>
      </p:sp>
      <p:pic>
        <p:nvPicPr>
          <p:cNvPr id="53251" name="Picture 5"/>
          <p:cNvPicPr>
            <a:picLocks noChangeAspect="1"/>
          </p:cNvPicPr>
          <p:nvPr/>
        </p:nvPicPr>
        <p:blipFill>
          <a:blip r:embed="rId4"/>
          <a:srcRect/>
          <a:stretch>
            <a:fillRect/>
          </a:stretch>
        </p:blipFill>
        <p:spPr bwMode="auto">
          <a:xfrm>
            <a:off x="225425" y="1044575"/>
            <a:ext cx="11741150" cy="3444875"/>
          </a:xfrm>
          <a:prstGeom prst="rect">
            <a:avLst/>
          </a:prstGeom>
          <a:noFill/>
          <a:ln w="9525">
            <a:noFill/>
            <a:miter lim="800000"/>
            <a:headEnd/>
            <a:tailEnd/>
          </a:ln>
        </p:spPr>
      </p:pic>
      <p:sp>
        <p:nvSpPr>
          <p:cNvPr id="10" name="TextBox 9"/>
          <p:cNvSpPr txBox="1"/>
          <p:nvPr/>
        </p:nvSpPr>
        <p:spPr>
          <a:xfrm>
            <a:off x="642938" y="4879975"/>
            <a:ext cx="10906125" cy="646113"/>
          </a:xfrm>
          <a:prstGeom prst="rect">
            <a:avLst/>
          </a:prstGeom>
          <a:noFill/>
        </p:spPr>
        <p:txBody>
          <a:bodyPr>
            <a:spAutoFit/>
          </a:bodyPr>
          <a:lstStyle/>
          <a:p>
            <a:pPr algn="ctr" fontAlgn="auto">
              <a:spcBef>
                <a:spcPts val="0"/>
              </a:spcBef>
              <a:spcAft>
                <a:spcPts val="0"/>
              </a:spcAft>
              <a:defRPr/>
            </a:pPr>
            <a:r>
              <a:rPr lang="en-US" dirty="0">
                <a:solidFill>
                  <a:schemeClr val="accent4">
                    <a:lumMod val="50000"/>
                  </a:schemeClr>
                </a:solidFill>
                <a:latin typeface="+mn-lt"/>
                <a:cs typeface="+mn-cs"/>
              </a:rPr>
              <a:t>Shoulder arthritis is inflammation in your shoulder joint. Over time, arthritis leads to cartilage loss. Symptoms include pain, stiffness, decreased range of motion and popping, clicking and grinding noises in your shoulder joint.</a:t>
            </a:r>
            <a:endParaRPr lang="en-US" b="1" dirty="0">
              <a:solidFill>
                <a:schemeClr val="accent4">
                  <a:lumMod val="50000"/>
                </a:schemeClr>
              </a:solidFill>
              <a:latin typeface="+mn-lt"/>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7"/>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55298" name="Title 8"/>
          <p:cNvSpPr>
            <a:spLocks noGrp="1"/>
          </p:cNvSpPr>
          <p:nvPr>
            <p:ph type="title"/>
          </p:nvPr>
        </p:nvSpPr>
        <p:spPr>
          <a:xfrm>
            <a:off x="1752600" y="-149225"/>
            <a:ext cx="8763000" cy="1143000"/>
          </a:xfrm>
        </p:spPr>
        <p:txBody>
          <a:bodyPr/>
          <a:lstStyle/>
          <a:p>
            <a:r>
              <a:rPr lang="en-US" sz="2800" b="1" smtClean="0">
                <a:solidFill>
                  <a:srgbClr val="002060"/>
                </a:solidFill>
              </a:rPr>
              <a:t>INFLAMMATORY ADENOPATHY</a:t>
            </a:r>
          </a:p>
        </p:txBody>
      </p:sp>
      <p:sp>
        <p:nvSpPr>
          <p:cNvPr id="55299" name="TextBox 3"/>
          <p:cNvSpPr txBox="1">
            <a:spLocks noChangeArrowheads="1"/>
          </p:cNvSpPr>
          <p:nvPr/>
        </p:nvSpPr>
        <p:spPr bwMode="auto">
          <a:xfrm>
            <a:off x="3175000" y="604838"/>
            <a:ext cx="5918200" cy="369887"/>
          </a:xfrm>
          <a:prstGeom prst="rect">
            <a:avLst/>
          </a:prstGeom>
          <a:noFill/>
          <a:ln w="9525">
            <a:noFill/>
            <a:miter lim="800000"/>
            <a:headEnd/>
            <a:tailEnd/>
          </a:ln>
        </p:spPr>
        <p:txBody>
          <a:bodyPr wrap="none">
            <a:spAutoFit/>
          </a:bodyPr>
          <a:lstStyle/>
          <a:p>
            <a:r>
              <a:rPr lang="en-US" b="1">
                <a:solidFill>
                  <a:srgbClr val="002060"/>
                </a:solidFill>
                <a:latin typeface="Calibri" pitchFamily="34" charset="0"/>
              </a:rPr>
              <a:t>AXILLARY  NODE  ENLARGING  AFTER  BEE  STINGS  TO  ARM</a:t>
            </a:r>
          </a:p>
        </p:txBody>
      </p:sp>
      <p:pic>
        <p:nvPicPr>
          <p:cNvPr id="55300" name="Picture 1"/>
          <p:cNvPicPr>
            <a:picLocks noChangeAspect="1"/>
          </p:cNvPicPr>
          <p:nvPr/>
        </p:nvPicPr>
        <p:blipFill>
          <a:blip r:embed="rId4"/>
          <a:srcRect l="15625" t="16666" r="23438" b="4839"/>
          <a:stretch>
            <a:fillRect/>
          </a:stretch>
        </p:blipFill>
        <p:spPr bwMode="auto">
          <a:xfrm>
            <a:off x="6189663" y="984250"/>
            <a:ext cx="5343525" cy="5070475"/>
          </a:xfrm>
          <a:prstGeom prst="rect">
            <a:avLst/>
          </a:prstGeom>
          <a:noFill/>
          <a:ln w="9525">
            <a:noFill/>
            <a:miter lim="800000"/>
            <a:headEnd/>
            <a:tailEnd/>
          </a:ln>
        </p:spPr>
      </p:pic>
      <p:pic>
        <p:nvPicPr>
          <p:cNvPr id="55301" name="Picture 2"/>
          <p:cNvPicPr>
            <a:picLocks noChangeAspect="1"/>
          </p:cNvPicPr>
          <p:nvPr/>
        </p:nvPicPr>
        <p:blipFill>
          <a:blip r:embed="rId5"/>
          <a:srcRect l="14063" t="16666" r="20313" b="2084"/>
          <a:stretch>
            <a:fillRect/>
          </a:stretch>
        </p:blipFill>
        <p:spPr bwMode="auto">
          <a:xfrm>
            <a:off x="684213" y="984250"/>
            <a:ext cx="5449887" cy="5060950"/>
          </a:xfrm>
          <a:prstGeom prst="rect">
            <a:avLst/>
          </a:prstGeom>
          <a:noFill/>
          <a:ln w="9525">
            <a:noFill/>
            <a:miter lim="800000"/>
            <a:headEnd/>
            <a:tailEnd/>
          </a:ln>
        </p:spPr>
      </p:pic>
      <p:sp>
        <p:nvSpPr>
          <p:cNvPr id="55302" name="TextBox 4"/>
          <p:cNvSpPr txBox="1">
            <a:spLocks noChangeArrowheads="1"/>
          </p:cNvSpPr>
          <p:nvPr/>
        </p:nvSpPr>
        <p:spPr bwMode="auto">
          <a:xfrm>
            <a:off x="3033713" y="5330825"/>
            <a:ext cx="1258887" cy="438150"/>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RIB CAGE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pic>
        <p:nvPicPr>
          <p:cNvPr id="57346" name="Picture 1"/>
          <p:cNvPicPr>
            <a:picLocks noChangeAspect="1"/>
          </p:cNvPicPr>
          <p:nvPr/>
        </p:nvPicPr>
        <p:blipFill>
          <a:blip r:embed="rId4"/>
          <a:srcRect l="18752" t="26854" r="27917" b="14256"/>
          <a:stretch>
            <a:fillRect/>
          </a:stretch>
        </p:blipFill>
        <p:spPr bwMode="auto">
          <a:xfrm>
            <a:off x="2971800" y="719138"/>
            <a:ext cx="6183313" cy="5362575"/>
          </a:xfrm>
          <a:prstGeom prst="rect">
            <a:avLst/>
          </a:prstGeom>
          <a:noFill/>
          <a:ln w="9525">
            <a:noFill/>
            <a:miter lim="800000"/>
            <a:headEnd/>
            <a:tailEnd/>
          </a:ln>
        </p:spPr>
      </p:pic>
      <p:sp>
        <p:nvSpPr>
          <p:cNvPr id="57347" name="TextBox 2"/>
          <p:cNvSpPr txBox="1">
            <a:spLocks noChangeArrowheads="1"/>
          </p:cNvSpPr>
          <p:nvPr/>
        </p:nvSpPr>
        <p:spPr bwMode="auto">
          <a:xfrm>
            <a:off x="1695450" y="195263"/>
            <a:ext cx="8818563" cy="523875"/>
          </a:xfrm>
          <a:prstGeom prst="rect">
            <a:avLst/>
          </a:prstGeom>
          <a:noFill/>
          <a:ln w="9525">
            <a:noFill/>
            <a:miter lim="800000"/>
            <a:headEnd/>
            <a:tailEnd/>
          </a:ln>
        </p:spPr>
        <p:txBody>
          <a:bodyPr>
            <a:spAutoFit/>
          </a:bodyPr>
          <a:lstStyle/>
          <a:p>
            <a:pPr algn="ctr"/>
            <a:r>
              <a:rPr lang="en-US" sz="2800" b="1">
                <a:solidFill>
                  <a:srgbClr val="002060"/>
                </a:solidFill>
                <a:latin typeface="Calibri" pitchFamily="34" charset="0"/>
              </a:rPr>
              <a:t>PSORIASIS TREATMENT FOLLOW-UP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9"/>
          <p:cNvPicPr>
            <a:picLocks noChangeAspect="1"/>
          </p:cNvPicPr>
          <p:nvPr/>
        </p:nvPicPr>
        <p:blipFill>
          <a:blip r:embed="rId2"/>
          <a:srcRect/>
          <a:stretch>
            <a:fillRect/>
          </a:stretch>
        </p:blipFill>
        <p:spPr bwMode="auto">
          <a:xfrm>
            <a:off x="0" y="0"/>
            <a:ext cx="12192000" cy="6119813"/>
          </a:xfrm>
          <a:prstGeom prst="rect">
            <a:avLst/>
          </a:prstGeom>
          <a:noFill/>
          <a:ln w="9525">
            <a:noFill/>
            <a:miter lim="800000"/>
            <a:headEnd/>
            <a:tailEnd/>
          </a:ln>
        </p:spPr>
      </p:pic>
      <p:pic>
        <p:nvPicPr>
          <p:cNvPr id="24578" name="Picture 5"/>
          <p:cNvPicPr>
            <a:picLocks noChangeAspect="1"/>
          </p:cNvPicPr>
          <p:nvPr/>
        </p:nvPicPr>
        <p:blipFill>
          <a:blip r:embed="rId3"/>
          <a:srcRect/>
          <a:stretch>
            <a:fillRect/>
          </a:stretch>
        </p:blipFill>
        <p:spPr bwMode="auto">
          <a:xfrm>
            <a:off x="6057900" y="830263"/>
            <a:ext cx="4719638" cy="3411537"/>
          </a:xfrm>
          <a:prstGeom prst="rect">
            <a:avLst/>
          </a:prstGeom>
          <a:noFill/>
          <a:ln w="9525">
            <a:noFill/>
            <a:miter lim="800000"/>
            <a:headEnd/>
            <a:tailEnd/>
          </a:ln>
        </p:spPr>
      </p:pic>
      <p:pic>
        <p:nvPicPr>
          <p:cNvPr id="24579" name="Picture 3"/>
          <p:cNvPicPr>
            <a:picLocks noChangeAspect="1"/>
          </p:cNvPicPr>
          <p:nvPr/>
        </p:nvPicPr>
        <p:blipFill>
          <a:blip r:embed="rId4"/>
          <a:srcRect/>
          <a:stretch>
            <a:fillRect/>
          </a:stretch>
        </p:blipFill>
        <p:spPr bwMode="auto">
          <a:xfrm>
            <a:off x="1462088" y="830263"/>
            <a:ext cx="4267200" cy="3362325"/>
          </a:xfrm>
          <a:prstGeom prst="rect">
            <a:avLst/>
          </a:prstGeom>
          <a:noFill/>
          <a:ln w="9525">
            <a:noFill/>
            <a:miter lim="800000"/>
            <a:headEnd/>
            <a:tailEnd/>
          </a:ln>
        </p:spPr>
      </p:pic>
      <p:sp>
        <p:nvSpPr>
          <p:cNvPr id="16" name="Title 1"/>
          <p:cNvSpPr txBox="1">
            <a:spLocks/>
          </p:cNvSpPr>
          <p:nvPr/>
        </p:nvSpPr>
        <p:spPr>
          <a:xfrm>
            <a:off x="82550" y="228600"/>
            <a:ext cx="11971338" cy="520700"/>
          </a:xfrm>
          <a:prstGeom prst="rect">
            <a:avLst/>
          </a:prstGeom>
        </p:spPr>
        <p:txBody>
          <a:bodyPr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800" b="1" dirty="0">
                <a:solidFill>
                  <a:srgbClr val="002060"/>
                </a:solidFill>
              </a:rPr>
              <a:t>EARLY ARTHRITIS IN THE </a:t>
            </a:r>
            <a:r>
              <a:rPr lang="en-US" sz="2800" b="1" dirty="0" smtClean="0">
                <a:solidFill>
                  <a:srgbClr val="002060"/>
                </a:solidFill>
              </a:rPr>
              <a:t>KNEE</a:t>
            </a:r>
            <a:endParaRPr lang="en-US" sz="2800" b="1" dirty="0">
              <a:solidFill>
                <a:srgbClr val="002060"/>
              </a:solidFill>
            </a:endParaRPr>
          </a:p>
        </p:txBody>
      </p:sp>
      <p:sp>
        <p:nvSpPr>
          <p:cNvPr id="17" name="TextBox 16"/>
          <p:cNvSpPr txBox="1"/>
          <p:nvPr/>
        </p:nvSpPr>
        <p:spPr>
          <a:xfrm>
            <a:off x="388938" y="4557713"/>
            <a:ext cx="10907712" cy="1757362"/>
          </a:xfrm>
          <a:prstGeom prst="rect">
            <a:avLst/>
          </a:prstGeom>
          <a:noFill/>
        </p:spPr>
        <p:txBody>
          <a:bodyPr>
            <a:spAutoFit/>
          </a:bodyPr>
          <a:lstStyle/>
          <a:p>
            <a:pPr algn="ctr" fontAlgn="auto">
              <a:spcBef>
                <a:spcPts val="0"/>
              </a:spcBef>
              <a:spcAft>
                <a:spcPts val="0"/>
              </a:spcAft>
              <a:defRPr/>
            </a:pPr>
            <a:r>
              <a:rPr lang="en-US" dirty="0">
                <a:solidFill>
                  <a:schemeClr val="accent4">
                    <a:lumMod val="50000"/>
                  </a:schemeClr>
                </a:solidFill>
                <a:latin typeface="+mn-lt"/>
                <a:cs typeface="+mn-cs"/>
              </a:rPr>
              <a:t>Use of 3D Ultrasound allows the monitoring of EARLY ARTHRITIS in Athletes.  The joint may become stiff and swollen, making it difficult to bend and straighten the knee. Pain and swelling may be worse in the morning, or after sitting or resting. Use of PEMF or Pulsed Electromagnetic Frequency treatment may bring relief and cell regeneration to restore knee performance.</a:t>
            </a:r>
            <a:endParaRPr lang="en-US" b="1" dirty="0">
              <a:solidFill>
                <a:schemeClr val="accent4">
                  <a:lumMod val="50000"/>
                </a:schemeClr>
              </a:solidFill>
              <a:latin typeface="+mn-lt"/>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p:cNvPicPr>
            <a:picLocks noChangeAspect="1"/>
          </p:cNvPicPr>
          <p:nvPr/>
        </p:nvPicPr>
        <p:blipFill>
          <a:blip r:embed="rId2"/>
          <a:srcRect/>
          <a:stretch>
            <a:fillRect/>
          </a:stretch>
        </p:blipFill>
        <p:spPr bwMode="auto">
          <a:xfrm>
            <a:off x="0" y="0"/>
            <a:ext cx="12192000" cy="6119813"/>
          </a:xfrm>
          <a:prstGeom prst="rect">
            <a:avLst/>
          </a:prstGeom>
          <a:noFill/>
          <a:ln w="9525">
            <a:noFill/>
            <a:miter lim="800000"/>
            <a:headEnd/>
            <a:tailEnd/>
          </a:ln>
        </p:spPr>
      </p:pic>
      <p:sp>
        <p:nvSpPr>
          <p:cNvPr id="59394" name="Title 1"/>
          <p:cNvSpPr>
            <a:spLocks noGrp="1"/>
          </p:cNvSpPr>
          <p:nvPr>
            <p:ph type="title"/>
          </p:nvPr>
        </p:nvSpPr>
        <p:spPr>
          <a:xfrm>
            <a:off x="609600" y="274638"/>
            <a:ext cx="10972800" cy="509587"/>
          </a:xfrm>
        </p:spPr>
        <p:txBody>
          <a:bodyPr/>
          <a:lstStyle/>
          <a:p>
            <a:r>
              <a:rPr lang="en-US" sz="3600" b="1" smtClean="0">
                <a:solidFill>
                  <a:srgbClr val="002060"/>
                </a:solidFill>
              </a:rPr>
              <a:t>EN FACE OCT PSORIASIS</a:t>
            </a:r>
          </a:p>
        </p:txBody>
      </p:sp>
      <p:grpSp>
        <p:nvGrpSpPr>
          <p:cNvPr id="59395" name="Group 2"/>
          <p:cNvGrpSpPr>
            <a:grpSpLocks/>
          </p:cNvGrpSpPr>
          <p:nvPr/>
        </p:nvGrpSpPr>
        <p:grpSpPr bwMode="auto">
          <a:xfrm>
            <a:off x="1354138" y="858838"/>
            <a:ext cx="8843962" cy="5110162"/>
            <a:chOff x="1691334" y="1051439"/>
            <a:chExt cx="8512031" cy="4916901"/>
          </a:xfrm>
        </p:grpSpPr>
        <p:pic>
          <p:nvPicPr>
            <p:cNvPr id="59396" name="Picture 3"/>
            <p:cNvPicPr>
              <a:picLocks noChangeAspect="1"/>
            </p:cNvPicPr>
            <p:nvPr/>
          </p:nvPicPr>
          <p:blipFill>
            <a:blip r:embed="rId3"/>
            <a:srcRect l="69286" t="10327" r="12717" b="30663"/>
            <a:stretch>
              <a:fillRect/>
            </a:stretch>
          </p:blipFill>
          <p:spPr bwMode="auto">
            <a:xfrm>
              <a:off x="3345365" y="1061378"/>
              <a:ext cx="6858000" cy="4906962"/>
            </a:xfrm>
            <a:prstGeom prst="rect">
              <a:avLst/>
            </a:prstGeom>
            <a:noFill/>
            <a:ln w="9525">
              <a:noFill/>
              <a:miter lim="800000"/>
              <a:headEnd/>
              <a:tailEnd/>
            </a:ln>
          </p:spPr>
        </p:pic>
        <p:sp>
          <p:nvSpPr>
            <p:cNvPr id="59397" name="TextBox 4"/>
            <p:cNvSpPr txBox="1">
              <a:spLocks noChangeArrowheads="1"/>
            </p:cNvSpPr>
            <p:nvPr/>
          </p:nvSpPr>
          <p:spPr bwMode="auto">
            <a:xfrm>
              <a:off x="1691334" y="1051439"/>
              <a:ext cx="1421799" cy="4801314"/>
            </a:xfrm>
            <a:prstGeom prst="rect">
              <a:avLst/>
            </a:prstGeom>
            <a:noFill/>
            <a:ln w="9525">
              <a:noFill/>
              <a:miter lim="800000"/>
              <a:headEnd/>
              <a:tailEnd/>
            </a:ln>
          </p:spPr>
          <p:txBody>
            <a:bodyPr wrap="none">
              <a:spAutoFit/>
            </a:bodyPr>
            <a:lstStyle/>
            <a:p>
              <a:r>
                <a:rPr lang="en-US" b="1">
                  <a:solidFill>
                    <a:srgbClr val="002060"/>
                  </a:solidFill>
                  <a:latin typeface="Calibri" pitchFamily="34" charset="0"/>
                </a:rPr>
                <a:t>PRE RX</a:t>
              </a:r>
            </a:p>
            <a:p>
              <a:r>
                <a:rPr lang="en-US" b="1">
                  <a:solidFill>
                    <a:srgbClr val="002060"/>
                  </a:solidFill>
                  <a:latin typeface="Calibri" pitchFamily="34" charset="0"/>
                </a:rPr>
                <a:t>VESSEL</a:t>
              </a:r>
            </a:p>
            <a:p>
              <a:r>
                <a:rPr lang="en-US" b="1">
                  <a:solidFill>
                    <a:srgbClr val="002060"/>
                  </a:solidFill>
                  <a:latin typeface="Calibri" pitchFamily="34" charset="0"/>
                </a:rPr>
                <a:t>DENSITY</a:t>
              </a:r>
            </a:p>
            <a:p>
              <a:endParaRPr lang="en-US" b="1">
                <a:solidFill>
                  <a:srgbClr val="002060"/>
                </a:solidFill>
                <a:latin typeface="Calibri" pitchFamily="34" charset="0"/>
              </a:endParaRPr>
            </a:p>
            <a:p>
              <a:endParaRPr lang="en-US" b="1">
                <a:solidFill>
                  <a:srgbClr val="002060"/>
                </a:solidFill>
                <a:latin typeface="Calibri" pitchFamily="34" charset="0"/>
              </a:endParaRPr>
            </a:p>
            <a:p>
              <a:endParaRPr lang="en-US" b="1">
                <a:solidFill>
                  <a:srgbClr val="002060"/>
                </a:solidFill>
                <a:latin typeface="Calibri" pitchFamily="34" charset="0"/>
              </a:endParaRPr>
            </a:p>
            <a:p>
              <a:r>
                <a:rPr lang="en-US" b="1">
                  <a:solidFill>
                    <a:srgbClr val="002060"/>
                  </a:solidFill>
                  <a:latin typeface="Calibri" pitchFamily="34" charset="0"/>
                </a:rPr>
                <a:t>PRE RX</a:t>
              </a:r>
            </a:p>
            <a:p>
              <a:r>
                <a:rPr lang="en-US" b="1">
                  <a:solidFill>
                    <a:srgbClr val="002060"/>
                  </a:solidFill>
                  <a:latin typeface="Calibri" pitchFamily="34" charset="0"/>
                </a:rPr>
                <a:t>CELL MATRIX</a:t>
              </a:r>
            </a:p>
            <a:p>
              <a:endParaRPr lang="en-US" b="1">
                <a:solidFill>
                  <a:srgbClr val="002060"/>
                </a:solidFill>
                <a:latin typeface="Calibri" pitchFamily="34" charset="0"/>
              </a:endParaRPr>
            </a:p>
            <a:p>
              <a:endParaRPr lang="en-US" b="1">
                <a:solidFill>
                  <a:srgbClr val="002060"/>
                </a:solidFill>
                <a:latin typeface="Calibri" pitchFamily="34" charset="0"/>
              </a:endParaRPr>
            </a:p>
            <a:p>
              <a:r>
                <a:rPr lang="en-US" b="1">
                  <a:solidFill>
                    <a:srgbClr val="002060"/>
                  </a:solidFill>
                  <a:latin typeface="Calibri" pitchFamily="34" charset="0"/>
                </a:rPr>
                <a:t>POST RX</a:t>
              </a:r>
            </a:p>
            <a:p>
              <a:r>
                <a:rPr lang="en-US" b="1">
                  <a:solidFill>
                    <a:srgbClr val="002060"/>
                  </a:solidFill>
                  <a:latin typeface="Calibri" pitchFamily="34" charset="0"/>
                </a:rPr>
                <a:t>VESSEL</a:t>
              </a:r>
            </a:p>
            <a:p>
              <a:endParaRPr lang="en-US" b="1">
                <a:solidFill>
                  <a:srgbClr val="002060"/>
                </a:solidFill>
                <a:latin typeface="Calibri" pitchFamily="34" charset="0"/>
              </a:endParaRPr>
            </a:p>
            <a:p>
              <a:endParaRPr lang="en-US" b="1">
                <a:solidFill>
                  <a:srgbClr val="002060"/>
                </a:solidFill>
                <a:latin typeface="Calibri" pitchFamily="34" charset="0"/>
              </a:endParaRPr>
            </a:p>
            <a:p>
              <a:r>
                <a:rPr lang="en-US" b="1">
                  <a:solidFill>
                    <a:srgbClr val="002060"/>
                  </a:solidFill>
                  <a:latin typeface="Calibri" pitchFamily="34" charset="0"/>
                </a:rPr>
                <a:t>POST RX</a:t>
              </a:r>
            </a:p>
            <a:p>
              <a:r>
                <a:rPr lang="en-US" b="1">
                  <a:solidFill>
                    <a:srgbClr val="002060"/>
                  </a:solidFill>
                  <a:latin typeface="Calibri" pitchFamily="34" charset="0"/>
                </a:rPr>
                <a:t>CELL MATRIX</a:t>
              </a:r>
            </a:p>
            <a:p>
              <a:endParaRPr lang="en-US">
                <a:solidFill>
                  <a:srgbClr val="002060"/>
                </a:solidFill>
                <a:latin typeface="Calibri" pitchFamily="34" charset="0"/>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9"/>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9" name="Title 8"/>
          <p:cNvSpPr>
            <a:spLocks noGrp="1"/>
          </p:cNvSpPr>
          <p:nvPr>
            <p:ph type="title"/>
          </p:nvPr>
        </p:nvSpPr>
        <p:spPr>
          <a:xfrm>
            <a:off x="1600200" y="222250"/>
            <a:ext cx="9067800" cy="842963"/>
          </a:xfrm>
        </p:spPr>
        <p:txBody>
          <a:bodyPr rtlCol="0">
            <a:normAutofit fontScale="90000"/>
          </a:bodyPr>
          <a:lstStyle/>
          <a:p>
            <a:pPr fontAlgn="auto">
              <a:spcAft>
                <a:spcPts val="0"/>
              </a:spcAft>
              <a:defRPr/>
            </a:pPr>
            <a:r>
              <a:rPr lang="en-US" sz="3100" b="1" dirty="0">
                <a:solidFill>
                  <a:srgbClr val="002060"/>
                </a:solidFill>
              </a:rPr>
              <a:t>DERMATOBIA HOMINIS MYIASIS</a:t>
            </a:r>
            <a:br>
              <a:rPr lang="en-US" sz="3100" b="1" dirty="0">
                <a:solidFill>
                  <a:srgbClr val="002060"/>
                </a:solidFill>
              </a:rPr>
            </a:br>
            <a:r>
              <a:rPr lang="en-US" sz="2000" dirty="0">
                <a:solidFill>
                  <a:srgbClr val="002060"/>
                </a:solidFill>
                <a:latin typeface="Arial Rounded MT Bold" panose="020F0704030504030204" pitchFamily="34" charset="0"/>
              </a:rPr>
              <a:t>HUMAN BOTFLY CAUSES PARASITIC SUBDERMAL INFESTATION</a:t>
            </a:r>
            <a:endParaRPr lang="en-US" dirty="0">
              <a:solidFill>
                <a:srgbClr val="002060"/>
              </a:solidFill>
              <a:latin typeface="Arial Rounded MT Bold" panose="020F0704030504030204" pitchFamily="34" charset="0"/>
            </a:endParaRPr>
          </a:p>
        </p:txBody>
      </p:sp>
      <p:sp>
        <p:nvSpPr>
          <p:cNvPr id="60419" name="TextBox 2"/>
          <p:cNvSpPr txBox="1">
            <a:spLocks noChangeArrowheads="1"/>
          </p:cNvSpPr>
          <p:nvPr/>
        </p:nvSpPr>
        <p:spPr bwMode="auto">
          <a:xfrm>
            <a:off x="3043238" y="1047750"/>
            <a:ext cx="6181725" cy="369888"/>
          </a:xfrm>
          <a:prstGeom prst="rect">
            <a:avLst/>
          </a:prstGeom>
          <a:noFill/>
          <a:ln w="9525">
            <a:noFill/>
            <a:miter lim="800000"/>
            <a:headEnd/>
            <a:tailEnd/>
          </a:ln>
        </p:spPr>
        <p:txBody>
          <a:bodyPr wrap="none">
            <a:spAutoFit/>
          </a:bodyPr>
          <a:lstStyle/>
          <a:p>
            <a:pPr algn="ctr"/>
            <a:r>
              <a:rPr lang="en-US">
                <a:solidFill>
                  <a:srgbClr val="002060"/>
                </a:solidFill>
                <a:latin typeface="Arial Rounded MT Bold" pitchFamily="34" charset="0"/>
              </a:rPr>
              <a:t>Doppler can show motion of larva verifying viability </a:t>
            </a:r>
          </a:p>
        </p:txBody>
      </p:sp>
      <p:grpSp>
        <p:nvGrpSpPr>
          <p:cNvPr id="60420" name="Group 3"/>
          <p:cNvGrpSpPr>
            <a:grpSpLocks/>
          </p:cNvGrpSpPr>
          <p:nvPr/>
        </p:nvGrpSpPr>
        <p:grpSpPr bwMode="auto">
          <a:xfrm>
            <a:off x="2957513" y="1500188"/>
            <a:ext cx="6094412" cy="4595812"/>
            <a:chOff x="2971800" y="1752600"/>
            <a:chExt cx="5760000" cy="4344000"/>
          </a:xfrm>
        </p:grpSpPr>
        <p:pic>
          <p:nvPicPr>
            <p:cNvPr id="60422" name="Picture 1"/>
            <p:cNvPicPr>
              <a:picLocks noChangeAspect="1"/>
            </p:cNvPicPr>
            <p:nvPr/>
          </p:nvPicPr>
          <p:blipFill>
            <a:blip r:embed="rId4"/>
            <a:srcRect/>
            <a:stretch>
              <a:fillRect/>
            </a:stretch>
          </p:blipFill>
          <p:spPr bwMode="auto">
            <a:xfrm>
              <a:off x="2971800" y="1752600"/>
              <a:ext cx="5760000" cy="4344000"/>
            </a:xfrm>
            <a:prstGeom prst="rect">
              <a:avLst/>
            </a:prstGeom>
            <a:noFill/>
            <a:ln w="9525">
              <a:noFill/>
              <a:miter lim="800000"/>
              <a:headEnd/>
              <a:tailEnd/>
            </a:ln>
          </p:spPr>
        </p:pic>
        <p:cxnSp>
          <p:nvCxnSpPr>
            <p:cNvPr id="7" name="Straight Arrow Connector 6"/>
            <p:cNvCxnSpPr/>
            <p:nvPr/>
          </p:nvCxnSpPr>
          <p:spPr>
            <a:xfrm flipH="1" flipV="1">
              <a:off x="7696530" y="2591389"/>
              <a:ext cx="228059" cy="76076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60421" name="TextBox 7"/>
          <p:cNvSpPr txBox="1">
            <a:spLocks noChangeArrowheads="1"/>
          </p:cNvSpPr>
          <p:nvPr/>
        </p:nvSpPr>
        <p:spPr bwMode="auto">
          <a:xfrm>
            <a:off x="9301163" y="3798888"/>
            <a:ext cx="1966912" cy="646112"/>
          </a:xfrm>
          <a:prstGeom prst="rect">
            <a:avLst/>
          </a:prstGeom>
          <a:noFill/>
          <a:ln w="9525">
            <a:noFill/>
            <a:miter lim="800000"/>
            <a:headEnd/>
            <a:tailEnd/>
          </a:ln>
        </p:spPr>
        <p:txBody>
          <a:bodyPr wrap="none">
            <a:spAutoFit/>
          </a:bodyPr>
          <a:lstStyle/>
          <a:p>
            <a:r>
              <a:rPr lang="en-US">
                <a:solidFill>
                  <a:srgbClr val="002060"/>
                </a:solidFill>
                <a:latin typeface="Arial Rounded MT Bold" pitchFamily="34" charset="0"/>
              </a:rPr>
              <a:t>LARVAL IMAGE</a:t>
            </a:r>
          </a:p>
          <a:p>
            <a:r>
              <a:rPr lang="en-US">
                <a:solidFill>
                  <a:srgbClr val="002060"/>
                </a:solidFill>
                <a:latin typeface="Arial Rounded MT Bold" pitchFamily="34" charset="0"/>
              </a:rPr>
              <a:t>LONGITUDINAL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4"/>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62466" name="Title 8"/>
          <p:cNvSpPr>
            <a:spLocks noGrp="1"/>
          </p:cNvSpPr>
          <p:nvPr>
            <p:ph type="title"/>
          </p:nvPr>
        </p:nvSpPr>
        <p:spPr>
          <a:xfrm>
            <a:off x="609600" y="274638"/>
            <a:ext cx="10972800" cy="495300"/>
          </a:xfrm>
        </p:spPr>
        <p:txBody>
          <a:bodyPr/>
          <a:lstStyle/>
          <a:p>
            <a:r>
              <a:rPr lang="en-US" sz="2800" b="1" smtClean="0">
                <a:solidFill>
                  <a:srgbClr val="002060"/>
                </a:solidFill>
              </a:rPr>
              <a:t>FAT NECROSIS</a:t>
            </a:r>
          </a:p>
        </p:txBody>
      </p:sp>
      <p:sp>
        <p:nvSpPr>
          <p:cNvPr id="62467" name="TextBox 3"/>
          <p:cNvSpPr txBox="1">
            <a:spLocks noChangeArrowheads="1"/>
          </p:cNvSpPr>
          <p:nvPr/>
        </p:nvSpPr>
        <p:spPr bwMode="auto">
          <a:xfrm>
            <a:off x="609600" y="1952625"/>
            <a:ext cx="476250" cy="3168650"/>
          </a:xfrm>
          <a:prstGeom prst="rect">
            <a:avLst/>
          </a:prstGeom>
          <a:noFill/>
          <a:ln w="9525">
            <a:noFill/>
            <a:miter lim="800000"/>
            <a:headEnd/>
            <a:tailEnd/>
          </a:ln>
        </p:spPr>
        <p:txBody>
          <a:bodyPr wrap="none">
            <a:spAutoFit/>
          </a:bodyPr>
          <a:lstStyle/>
          <a:p>
            <a:r>
              <a:rPr lang="en-US" sz="2000" b="1">
                <a:solidFill>
                  <a:srgbClr val="002060"/>
                </a:solidFill>
                <a:latin typeface="Calibri" pitchFamily="34" charset="0"/>
              </a:rPr>
              <a:t>2D</a:t>
            </a:r>
          </a:p>
          <a:p>
            <a:endParaRPr lang="en-US" sz="2000" b="1">
              <a:solidFill>
                <a:srgbClr val="002060"/>
              </a:solidFill>
              <a:latin typeface="Calibri" pitchFamily="34" charset="0"/>
            </a:endParaRPr>
          </a:p>
          <a:p>
            <a:endParaRPr lang="en-US" sz="2000" b="1">
              <a:solidFill>
                <a:srgbClr val="002060"/>
              </a:solidFill>
              <a:latin typeface="Calibri" pitchFamily="34" charset="0"/>
            </a:endParaRPr>
          </a:p>
          <a:p>
            <a:endParaRPr lang="en-US" sz="2000" b="1">
              <a:solidFill>
                <a:srgbClr val="002060"/>
              </a:solidFill>
              <a:latin typeface="Calibri" pitchFamily="34" charset="0"/>
            </a:endParaRPr>
          </a:p>
          <a:p>
            <a:endParaRPr lang="en-US" sz="2000" b="1">
              <a:solidFill>
                <a:srgbClr val="002060"/>
              </a:solidFill>
              <a:latin typeface="Calibri" pitchFamily="34" charset="0"/>
            </a:endParaRPr>
          </a:p>
          <a:p>
            <a:endParaRPr lang="en-US" sz="2000" b="1">
              <a:solidFill>
                <a:srgbClr val="002060"/>
              </a:solidFill>
              <a:latin typeface="Calibri" pitchFamily="34" charset="0"/>
            </a:endParaRPr>
          </a:p>
          <a:p>
            <a:endParaRPr lang="en-US" sz="2000" b="1">
              <a:solidFill>
                <a:srgbClr val="002060"/>
              </a:solidFill>
              <a:latin typeface="Calibri" pitchFamily="34" charset="0"/>
            </a:endParaRPr>
          </a:p>
          <a:p>
            <a:endParaRPr lang="en-US" sz="2000" b="1">
              <a:solidFill>
                <a:srgbClr val="002060"/>
              </a:solidFill>
              <a:latin typeface="Calibri" pitchFamily="34" charset="0"/>
            </a:endParaRPr>
          </a:p>
          <a:p>
            <a:endParaRPr lang="en-US" sz="2000" b="1">
              <a:solidFill>
                <a:srgbClr val="002060"/>
              </a:solidFill>
              <a:latin typeface="Calibri" pitchFamily="34" charset="0"/>
            </a:endParaRPr>
          </a:p>
          <a:p>
            <a:r>
              <a:rPr lang="en-US" sz="2000" b="1">
                <a:solidFill>
                  <a:srgbClr val="002060"/>
                </a:solidFill>
                <a:latin typeface="Calibri" pitchFamily="34" charset="0"/>
              </a:rPr>
              <a:t>3D</a:t>
            </a:r>
          </a:p>
        </p:txBody>
      </p:sp>
      <p:sp>
        <p:nvSpPr>
          <p:cNvPr id="62468" name="TextBox 5"/>
          <p:cNvSpPr txBox="1">
            <a:spLocks noChangeArrowheads="1"/>
          </p:cNvSpPr>
          <p:nvPr/>
        </p:nvSpPr>
        <p:spPr bwMode="auto">
          <a:xfrm>
            <a:off x="2713038" y="5719763"/>
            <a:ext cx="6199187" cy="400050"/>
          </a:xfrm>
          <a:prstGeom prst="rect">
            <a:avLst/>
          </a:prstGeom>
          <a:noFill/>
          <a:ln w="9525">
            <a:noFill/>
            <a:miter lim="800000"/>
            <a:headEnd/>
            <a:tailEnd/>
          </a:ln>
        </p:spPr>
        <p:txBody>
          <a:bodyPr wrap="none">
            <a:spAutoFit/>
          </a:bodyPr>
          <a:lstStyle/>
          <a:p>
            <a:r>
              <a:rPr lang="en-US" sz="2000">
                <a:solidFill>
                  <a:srgbClr val="002060"/>
                </a:solidFill>
                <a:latin typeface="Calibri" pitchFamily="34" charset="0"/>
              </a:rPr>
              <a:t>      </a:t>
            </a:r>
            <a:r>
              <a:rPr lang="en-US" sz="2000" b="1">
                <a:solidFill>
                  <a:srgbClr val="002060"/>
                </a:solidFill>
                <a:latin typeface="Calibri" pitchFamily="34" charset="0"/>
              </a:rPr>
              <a:t>VOLAR  FOREARM  3  WEEKS  POST  LIPOSUCTION       </a:t>
            </a:r>
          </a:p>
        </p:txBody>
      </p:sp>
      <p:sp>
        <p:nvSpPr>
          <p:cNvPr id="62469" name="TextBox 6"/>
          <p:cNvSpPr txBox="1">
            <a:spLocks noChangeArrowheads="1"/>
          </p:cNvSpPr>
          <p:nvPr/>
        </p:nvSpPr>
        <p:spPr bwMode="auto">
          <a:xfrm>
            <a:off x="2830513" y="1027113"/>
            <a:ext cx="7037387" cy="461962"/>
          </a:xfrm>
          <a:prstGeom prst="rect">
            <a:avLst/>
          </a:prstGeom>
          <a:noFill/>
          <a:ln w="9525">
            <a:noFill/>
            <a:miter lim="800000"/>
            <a:headEnd/>
            <a:tailEnd/>
          </a:ln>
        </p:spPr>
        <p:txBody>
          <a:bodyPr>
            <a:spAutoFit/>
          </a:bodyPr>
          <a:lstStyle/>
          <a:p>
            <a:r>
              <a:rPr lang="en-US" sz="2400" b="1">
                <a:solidFill>
                  <a:srgbClr val="002060"/>
                </a:solidFill>
                <a:latin typeface="Calibri" pitchFamily="34" charset="0"/>
              </a:rPr>
              <a:t>SONOGRAM                                           .5 T MRI</a:t>
            </a:r>
          </a:p>
        </p:txBody>
      </p:sp>
      <p:sp>
        <p:nvSpPr>
          <p:cNvPr id="62470" name="TextBox 7"/>
          <p:cNvSpPr txBox="1">
            <a:spLocks noChangeArrowheads="1"/>
          </p:cNvSpPr>
          <p:nvPr/>
        </p:nvSpPr>
        <p:spPr bwMode="auto">
          <a:xfrm>
            <a:off x="10239375" y="2605088"/>
            <a:ext cx="414338" cy="2308225"/>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T2</a:t>
            </a:r>
          </a:p>
          <a:p>
            <a:endParaRPr lang="en-US">
              <a:solidFill>
                <a:srgbClr val="FFFF00"/>
              </a:solidFill>
              <a:latin typeface="Calibri" pitchFamily="34" charset="0"/>
            </a:endParaRPr>
          </a:p>
          <a:p>
            <a:endParaRPr lang="en-US">
              <a:solidFill>
                <a:srgbClr val="FFFF00"/>
              </a:solidFill>
              <a:latin typeface="Calibri" pitchFamily="34" charset="0"/>
            </a:endParaRPr>
          </a:p>
          <a:p>
            <a:endParaRPr lang="en-US">
              <a:solidFill>
                <a:srgbClr val="FFFF00"/>
              </a:solidFill>
              <a:latin typeface="Calibri" pitchFamily="34" charset="0"/>
            </a:endParaRPr>
          </a:p>
          <a:p>
            <a:endParaRPr lang="en-US">
              <a:solidFill>
                <a:srgbClr val="FFFF00"/>
              </a:solidFill>
              <a:latin typeface="Calibri" pitchFamily="34" charset="0"/>
            </a:endParaRPr>
          </a:p>
          <a:p>
            <a:endParaRPr lang="en-US">
              <a:solidFill>
                <a:srgbClr val="FFFF00"/>
              </a:solidFill>
              <a:latin typeface="Calibri" pitchFamily="34" charset="0"/>
            </a:endParaRPr>
          </a:p>
          <a:p>
            <a:r>
              <a:rPr lang="en-US">
                <a:solidFill>
                  <a:srgbClr val="FFFF00"/>
                </a:solidFill>
                <a:latin typeface="Calibri" pitchFamily="34" charset="0"/>
              </a:rPr>
              <a:t>T1</a:t>
            </a:r>
          </a:p>
          <a:p>
            <a:endParaRPr lang="en-US">
              <a:solidFill>
                <a:srgbClr val="FFFF00"/>
              </a:solidFill>
              <a:latin typeface="Calibri" pitchFamily="34" charset="0"/>
            </a:endParaRPr>
          </a:p>
        </p:txBody>
      </p:sp>
      <p:pic>
        <p:nvPicPr>
          <p:cNvPr id="62471" name="Picture 1"/>
          <p:cNvPicPr>
            <a:picLocks noChangeAspect="1"/>
          </p:cNvPicPr>
          <p:nvPr/>
        </p:nvPicPr>
        <p:blipFill>
          <a:blip r:embed="rId4"/>
          <a:srcRect t="29688" b="26563"/>
          <a:stretch>
            <a:fillRect/>
          </a:stretch>
        </p:blipFill>
        <p:spPr bwMode="auto">
          <a:xfrm>
            <a:off x="6029325" y="1089025"/>
            <a:ext cx="4930775" cy="2271713"/>
          </a:xfrm>
          <a:prstGeom prst="rect">
            <a:avLst/>
          </a:prstGeom>
          <a:noFill/>
          <a:ln w="9525">
            <a:noFill/>
            <a:miter lim="800000"/>
            <a:headEnd/>
            <a:tailEnd/>
          </a:ln>
        </p:spPr>
      </p:pic>
      <p:pic>
        <p:nvPicPr>
          <p:cNvPr id="62472" name="Picture 2"/>
          <p:cNvPicPr>
            <a:picLocks noChangeAspect="1"/>
          </p:cNvPicPr>
          <p:nvPr/>
        </p:nvPicPr>
        <p:blipFill>
          <a:blip r:embed="rId5"/>
          <a:srcRect l="10431" r="55431"/>
          <a:stretch>
            <a:fillRect/>
          </a:stretch>
        </p:blipFill>
        <p:spPr bwMode="auto">
          <a:xfrm>
            <a:off x="1171575" y="1063625"/>
            <a:ext cx="4641850" cy="4641850"/>
          </a:xfrm>
          <a:prstGeom prst="rect">
            <a:avLst/>
          </a:prstGeom>
          <a:noFill/>
          <a:ln w="9525">
            <a:noFill/>
            <a:miter lim="800000"/>
            <a:headEnd/>
            <a:tailEnd/>
          </a:ln>
        </p:spPr>
      </p:pic>
      <p:sp>
        <p:nvSpPr>
          <p:cNvPr id="5" name="Oval 4"/>
          <p:cNvSpPr/>
          <p:nvPr/>
        </p:nvSpPr>
        <p:spPr>
          <a:xfrm>
            <a:off x="2112963" y="3963988"/>
            <a:ext cx="3287712" cy="154781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2474" name="Picture 2" descr="Inline image 2"/>
          <p:cNvPicPr>
            <a:picLocks noChangeAspect="1" noChangeArrowheads="1"/>
          </p:cNvPicPr>
          <p:nvPr/>
        </p:nvPicPr>
        <p:blipFill>
          <a:blip r:embed="rId6"/>
          <a:srcRect l="7806" t="27843" r="38438" b="23177"/>
          <a:stretch>
            <a:fillRect/>
          </a:stretch>
        </p:blipFill>
        <p:spPr bwMode="auto">
          <a:xfrm>
            <a:off x="6015038" y="3479800"/>
            <a:ext cx="4945062" cy="2214563"/>
          </a:xfrm>
          <a:prstGeom prst="rect">
            <a:avLst/>
          </a:prstGeom>
          <a:noFill/>
          <a:ln w="9525">
            <a:noFill/>
            <a:miter lim="800000"/>
            <a:headEnd/>
            <a:tailEnd/>
          </a:ln>
        </p:spPr>
      </p:pic>
      <p:sp>
        <p:nvSpPr>
          <p:cNvPr id="10" name="Oval 9"/>
          <p:cNvSpPr/>
          <p:nvPr/>
        </p:nvSpPr>
        <p:spPr>
          <a:xfrm>
            <a:off x="1549400" y="1774825"/>
            <a:ext cx="2981325" cy="70167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Arrow Connector 11"/>
          <p:cNvCxnSpPr/>
          <p:nvPr/>
        </p:nvCxnSpPr>
        <p:spPr>
          <a:xfrm>
            <a:off x="8301038" y="1450975"/>
            <a:ext cx="0" cy="5016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477" name="TextBox 13"/>
          <p:cNvSpPr txBox="1">
            <a:spLocks noChangeArrowheads="1"/>
          </p:cNvSpPr>
          <p:nvPr/>
        </p:nvSpPr>
        <p:spPr bwMode="auto">
          <a:xfrm>
            <a:off x="2576513" y="658813"/>
            <a:ext cx="7038975" cy="461962"/>
          </a:xfrm>
          <a:prstGeom prst="rect">
            <a:avLst/>
          </a:prstGeom>
          <a:noFill/>
          <a:ln w="9525">
            <a:noFill/>
            <a:miter lim="800000"/>
            <a:headEnd/>
            <a:tailEnd/>
          </a:ln>
        </p:spPr>
        <p:txBody>
          <a:bodyPr>
            <a:spAutoFit/>
          </a:bodyPr>
          <a:lstStyle/>
          <a:p>
            <a:r>
              <a:rPr lang="en-US" sz="2400" b="1">
                <a:solidFill>
                  <a:srgbClr val="002060"/>
                </a:solidFill>
                <a:latin typeface="Calibri" pitchFamily="34" charset="0"/>
              </a:rPr>
              <a:t>SONOGRAM                                                       .5 T MRI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8"/>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2" name="Title 1"/>
          <p:cNvSpPr>
            <a:spLocks noGrp="1"/>
          </p:cNvSpPr>
          <p:nvPr>
            <p:ph type="ctrTitle"/>
          </p:nvPr>
        </p:nvSpPr>
        <p:spPr>
          <a:xfrm>
            <a:off x="1752600" y="222250"/>
            <a:ext cx="8915400" cy="917575"/>
          </a:xfrm>
        </p:spPr>
        <p:txBody>
          <a:bodyPr rtlCol="0">
            <a:normAutofit fontScale="90000"/>
          </a:bodyPr>
          <a:lstStyle/>
          <a:p>
            <a:pPr fontAlgn="auto">
              <a:spcAft>
                <a:spcPts val="0"/>
              </a:spcAft>
              <a:defRPr/>
            </a:pPr>
            <a:r>
              <a:rPr lang="en-US" sz="3100" b="1" dirty="0">
                <a:solidFill>
                  <a:srgbClr val="002060"/>
                </a:solidFill>
              </a:rPr>
              <a:t>RECURRENT NASAL BCC - 2MM</a:t>
            </a:r>
            <a:r>
              <a:rPr lang="en-US" sz="3200" b="1" dirty="0">
                <a:solidFill>
                  <a:srgbClr val="002060"/>
                </a:solidFill>
              </a:rPr>
              <a:t/>
            </a:r>
            <a:br>
              <a:rPr lang="en-US" sz="3200" b="1" dirty="0">
                <a:solidFill>
                  <a:srgbClr val="002060"/>
                </a:solidFill>
              </a:rPr>
            </a:br>
            <a:r>
              <a:rPr lang="en-US" sz="2400" b="1" dirty="0">
                <a:solidFill>
                  <a:srgbClr val="002060"/>
                </a:solidFill>
              </a:rPr>
              <a:t>WHITE DOTS + NEOVASCULARITY = HIGH GRADE</a:t>
            </a:r>
          </a:p>
        </p:txBody>
      </p:sp>
      <p:pic>
        <p:nvPicPr>
          <p:cNvPr id="64515" name="Picture 1"/>
          <p:cNvPicPr>
            <a:picLocks noChangeAspect="1" noChangeArrowheads="1"/>
          </p:cNvPicPr>
          <p:nvPr/>
        </p:nvPicPr>
        <p:blipFill>
          <a:blip r:embed="rId4"/>
          <a:srcRect t="13277" b="28235"/>
          <a:stretch>
            <a:fillRect/>
          </a:stretch>
        </p:blipFill>
        <p:spPr bwMode="auto">
          <a:xfrm>
            <a:off x="246063" y="1341438"/>
            <a:ext cx="5608637" cy="4181475"/>
          </a:xfrm>
          <a:prstGeom prst="rect">
            <a:avLst/>
          </a:prstGeom>
          <a:noFill/>
          <a:ln w="9525">
            <a:noFill/>
            <a:miter lim="800000"/>
            <a:headEnd/>
            <a:tailEnd/>
          </a:ln>
        </p:spPr>
      </p:pic>
      <p:sp>
        <p:nvSpPr>
          <p:cNvPr id="3" name="Oval 2">
            <a:extLst>
              <a:ext uri="{FF2B5EF4-FFF2-40B4-BE49-F238E27FC236}"/>
            </a:extLst>
          </p:cNvPr>
          <p:cNvSpPr/>
          <p:nvPr/>
        </p:nvSpPr>
        <p:spPr>
          <a:xfrm>
            <a:off x="1304925" y="1530350"/>
            <a:ext cx="1924050" cy="125095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4517" name="Group 5"/>
          <p:cNvGrpSpPr>
            <a:grpSpLocks/>
          </p:cNvGrpSpPr>
          <p:nvPr/>
        </p:nvGrpSpPr>
        <p:grpSpPr bwMode="auto">
          <a:xfrm>
            <a:off x="5948363" y="1341438"/>
            <a:ext cx="6051550" cy="4181475"/>
            <a:chOff x="5853922" y="1341912"/>
            <a:chExt cx="6051449" cy="4181241"/>
          </a:xfrm>
        </p:grpSpPr>
        <p:pic>
          <p:nvPicPr>
            <p:cNvPr id="64518" name="Picture 1"/>
            <p:cNvPicPr>
              <a:picLocks noChangeAspect="1" noChangeArrowheads="1"/>
            </p:cNvPicPr>
            <p:nvPr/>
          </p:nvPicPr>
          <p:blipFill>
            <a:blip r:embed="rId5"/>
            <a:srcRect t="6184"/>
            <a:stretch>
              <a:fillRect/>
            </a:stretch>
          </p:blipFill>
          <p:spPr bwMode="auto">
            <a:xfrm>
              <a:off x="5853922" y="1341912"/>
              <a:ext cx="5942527" cy="4181241"/>
            </a:xfrm>
            <a:prstGeom prst="rect">
              <a:avLst/>
            </a:prstGeom>
            <a:noFill/>
            <a:ln w="9525">
              <a:noFill/>
              <a:miter lim="800000"/>
              <a:headEnd/>
              <a:tailEnd/>
            </a:ln>
          </p:spPr>
        </p:pic>
        <p:sp>
          <p:nvSpPr>
            <p:cNvPr id="64519" name="TextBox 3"/>
            <p:cNvSpPr txBox="1">
              <a:spLocks noChangeArrowheads="1"/>
            </p:cNvSpPr>
            <p:nvPr/>
          </p:nvSpPr>
          <p:spPr bwMode="auto">
            <a:xfrm>
              <a:off x="9306464" y="3936635"/>
              <a:ext cx="2598907" cy="816445"/>
            </a:xfrm>
            <a:prstGeom prst="rect">
              <a:avLst/>
            </a:prstGeom>
            <a:noFill/>
            <a:ln w="9525">
              <a:noFill/>
              <a:miter lim="800000"/>
              <a:headEnd/>
              <a:tailEnd/>
            </a:ln>
          </p:spPr>
          <p:txBody>
            <a:bodyPr>
              <a:spAutoFit/>
            </a:bodyPr>
            <a:lstStyle/>
            <a:p>
              <a:r>
                <a:rPr lang="en-US">
                  <a:solidFill>
                    <a:srgbClr val="FFFF00"/>
                  </a:solidFill>
                  <a:latin typeface="Calibri" pitchFamily="34" charset="0"/>
                </a:rPr>
                <a:t>Cartilage</a:t>
              </a:r>
            </a:p>
            <a:p>
              <a:r>
                <a:rPr lang="en-US">
                  <a:solidFill>
                    <a:srgbClr val="FFFF00"/>
                  </a:solidFill>
                  <a:latin typeface="Calibri" pitchFamily="34" charset="0"/>
                </a:rPr>
                <a:t>   Invasion</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0"/>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66562" name="Title 1"/>
          <p:cNvSpPr>
            <a:spLocks noGrp="1"/>
          </p:cNvSpPr>
          <p:nvPr>
            <p:ph type="ctrTitle"/>
          </p:nvPr>
        </p:nvSpPr>
        <p:spPr>
          <a:xfrm>
            <a:off x="1063625" y="174625"/>
            <a:ext cx="10075863" cy="595313"/>
          </a:xfrm>
        </p:spPr>
        <p:txBody>
          <a:bodyPr/>
          <a:lstStyle/>
          <a:p>
            <a:r>
              <a:rPr lang="en-US" sz="2800" b="1" smtClean="0">
                <a:solidFill>
                  <a:srgbClr val="002060"/>
                </a:solidFill>
              </a:rPr>
              <a:t>CHONDROSARCOMA INVADING FEMUR AND RECTUS MUSCLE </a:t>
            </a:r>
          </a:p>
        </p:txBody>
      </p:sp>
      <p:sp>
        <p:nvSpPr>
          <p:cNvPr id="66563" name="TextBox 2"/>
          <p:cNvSpPr txBox="1">
            <a:spLocks noChangeArrowheads="1"/>
          </p:cNvSpPr>
          <p:nvPr/>
        </p:nvSpPr>
        <p:spPr bwMode="auto">
          <a:xfrm>
            <a:off x="1822450" y="666750"/>
            <a:ext cx="8839200" cy="369888"/>
          </a:xfrm>
          <a:prstGeom prst="rect">
            <a:avLst/>
          </a:prstGeom>
          <a:noFill/>
          <a:ln w="9525">
            <a:noFill/>
            <a:miter lim="800000"/>
            <a:headEnd/>
            <a:tailEnd/>
          </a:ln>
        </p:spPr>
        <p:txBody>
          <a:bodyPr>
            <a:spAutoFit/>
          </a:bodyPr>
          <a:lstStyle/>
          <a:p>
            <a:r>
              <a:rPr lang="en-US" b="1">
                <a:solidFill>
                  <a:srgbClr val="002060"/>
                </a:solidFill>
                <a:latin typeface="Calibri" pitchFamily="34" charset="0"/>
              </a:rPr>
              <a:t>3-D Doppler of neovascularity     Bone invasion arrow     B-flow of  tumor angiogenesis</a:t>
            </a:r>
          </a:p>
        </p:txBody>
      </p:sp>
      <p:pic>
        <p:nvPicPr>
          <p:cNvPr id="66564" name="Picture 5" descr="A ultrasound image of a baby&#10;&#10;Description automatically generated"/>
          <p:cNvPicPr>
            <a:picLocks noChangeAspect="1"/>
          </p:cNvPicPr>
          <p:nvPr/>
        </p:nvPicPr>
        <p:blipFill>
          <a:blip r:embed="rId4"/>
          <a:srcRect t="27025" r="1332" b="-2"/>
          <a:stretch>
            <a:fillRect/>
          </a:stretch>
        </p:blipFill>
        <p:spPr bwMode="auto">
          <a:xfrm>
            <a:off x="5935663" y="1263650"/>
            <a:ext cx="5775325" cy="4502150"/>
          </a:xfrm>
          <a:prstGeom prst="rect">
            <a:avLst/>
          </a:prstGeom>
          <a:noFill/>
          <a:ln w="9525">
            <a:noFill/>
            <a:miter lim="800000"/>
            <a:headEnd/>
            <a:tailEnd/>
          </a:ln>
        </p:spPr>
      </p:pic>
      <p:grpSp>
        <p:nvGrpSpPr>
          <p:cNvPr id="66565" name="Group 9"/>
          <p:cNvGrpSpPr>
            <a:grpSpLocks/>
          </p:cNvGrpSpPr>
          <p:nvPr/>
        </p:nvGrpSpPr>
        <p:grpSpPr bwMode="auto">
          <a:xfrm>
            <a:off x="315913" y="1263650"/>
            <a:ext cx="5465762" cy="4502150"/>
            <a:chOff x="470452" y="1263031"/>
            <a:chExt cx="5465308" cy="4502934"/>
          </a:xfrm>
        </p:grpSpPr>
        <p:pic>
          <p:nvPicPr>
            <p:cNvPr id="66568" name="Picture 3" descr="A close-up of ultrasound images&#10;&#10;Description automatically generated"/>
            <p:cNvPicPr>
              <a:picLocks noChangeAspect="1"/>
            </p:cNvPicPr>
            <p:nvPr/>
          </p:nvPicPr>
          <p:blipFill>
            <a:blip r:embed="rId5"/>
            <a:srcRect l="2" t="10349" r="1006"/>
            <a:stretch>
              <a:fillRect/>
            </a:stretch>
          </p:blipFill>
          <p:spPr bwMode="auto">
            <a:xfrm>
              <a:off x="470452" y="1263031"/>
              <a:ext cx="5465308" cy="4502934"/>
            </a:xfrm>
            <a:prstGeom prst="rect">
              <a:avLst/>
            </a:prstGeom>
            <a:noFill/>
            <a:ln w="9525">
              <a:noFill/>
              <a:miter lim="800000"/>
              <a:headEnd/>
              <a:tailEnd/>
            </a:ln>
          </p:spPr>
        </p:pic>
        <p:cxnSp>
          <p:nvCxnSpPr>
            <p:cNvPr id="7" name="Straight Arrow Connector 6">
              <a:extLst>
                <a:ext uri="{FF2B5EF4-FFF2-40B4-BE49-F238E27FC236}"/>
              </a:extLst>
            </p:cNvPr>
            <p:cNvCxnSpPr/>
            <p:nvPr/>
          </p:nvCxnSpPr>
          <p:spPr>
            <a:xfrm flipH="1">
              <a:off x="4776981" y="4546553"/>
              <a:ext cx="563516" cy="374715"/>
            </a:xfrm>
            <a:prstGeom prst="straightConnector1">
              <a:avLst/>
            </a:prstGeom>
            <a:ln>
              <a:solidFill>
                <a:srgbClr val="FFC000"/>
              </a:solidFill>
              <a:tailEnd type="triangle"/>
            </a:ln>
          </p:spPr>
          <p:style>
            <a:lnRef idx="3">
              <a:schemeClr val="dk1"/>
            </a:lnRef>
            <a:fillRef idx="0">
              <a:schemeClr val="dk1"/>
            </a:fillRef>
            <a:effectRef idx="2">
              <a:schemeClr val="dk1"/>
            </a:effectRef>
            <a:fontRef idx="minor">
              <a:schemeClr val="tx1"/>
            </a:fontRef>
          </p:style>
        </p:cxnSp>
      </p:grpSp>
      <p:sp>
        <p:nvSpPr>
          <p:cNvPr id="66566" name="TextBox 7"/>
          <p:cNvSpPr txBox="1">
            <a:spLocks noChangeArrowheads="1"/>
          </p:cNvSpPr>
          <p:nvPr/>
        </p:nvSpPr>
        <p:spPr bwMode="auto">
          <a:xfrm>
            <a:off x="8342313" y="4076700"/>
            <a:ext cx="2063750" cy="796925"/>
          </a:xfrm>
          <a:prstGeom prst="rect">
            <a:avLst/>
          </a:prstGeom>
          <a:noFill/>
          <a:ln w="9525">
            <a:noFill/>
            <a:miter lim="800000"/>
            <a:headEnd/>
            <a:tailEnd/>
          </a:ln>
        </p:spPr>
        <p:txBody>
          <a:bodyPr>
            <a:spAutoFit/>
          </a:bodyPr>
          <a:lstStyle/>
          <a:p>
            <a:r>
              <a:rPr lang="en-US">
                <a:solidFill>
                  <a:srgbClr val="FFC000"/>
                </a:solidFill>
                <a:latin typeface="Calibri" pitchFamily="34" charset="0"/>
              </a:rPr>
              <a:t>muscle</a:t>
            </a:r>
          </a:p>
          <a:p>
            <a:r>
              <a:rPr lang="en-US">
                <a:solidFill>
                  <a:srgbClr val="FFC000"/>
                </a:solidFill>
                <a:latin typeface="Calibri" pitchFamily="34" charset="0"/>
              </a:rPr>
              <a:t>invasion</a:t>
            </a:r>
          </a:p>
        </p:txBody>
      </p:sp>
      <p:cxnSp>
        <p:nvCxnSpPr>
          <p:cNvPr id="9" name="Straight Arrow Connector 8">
            <a:extLst>
              <a:ext uri="{FF2B5EF4-FFF2-40B4-BE49-F238E27FC236}"/>
            </a:extLst>
          </p:cNvPr>
          <p:cNvCxnSpPr/>
          <p:nvPr/>
        </p:nvCxnSpPr>
        <p:spPr>
          <a:xfrm flipH="1">
            <a:off x="8529638" y="3138488"/>
            <a:ext cx="376237" cy="282575"/>
          </a:xfrm>
          <a:prstGeom prst="straightConnector1">
            <a:avLst/>
          </a:prstGeom>
          <a:ln>
            <a:solidFill>
              <a:srgbClr val="FFC00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2"/>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68610" name="Title 8"/>
          <p:cNvSpPr>
            <a:spLocks noGrp="1"/>
          </p:cNvSpPr>
          <p:nvPr>
            <p:ph type="title"/>
          </p:nvPr>
        </p:nvSpPr>
        <p:spPr>
          <a:xfrm>
            <a:off x="609600" y="274638"/>
            <a:ext cx="10972800" cy="452437"/>
          </a:xfrm>
        </p:spPr>
        <p:txBody>
          <a:bodyPr/>
          <a:lstStyle/>
          <a:p>
            <a:r>
              <a:rPr lang="en-US" sz="2800" b="1" smtClean="0">
                <a:solidFill>
                  <a:srgbClr val="002060"/>
                </a:solidFill>
              </a:rPr>
              <a:t>FAT NECROSIS</a:t>
            </a:r>
          </a:p>
        </p:txBody>
      </p:sp>
      <p:sp>
        <p:nvSpPr>
          <p:cNvPr id="68611" name="TextBox 1"/>
          <p:cNvSpPr txBox="1">
            <a:spLocks noChangeArrowheads="1"/>
          </p:cNvSpPr>
          <p:nvPr/>
        </p:nvSpPr>
        <p:spPr bwMode="auto">
          <a:xfrm>
            <a:off x="2447925" y="5602288"/>
            <a:ext cx="6958013" cy="369887"/>
          </a:xfrm>
          <a:prstGeom prst="rect">
            <a:avLst/>
          </a:prstGeom>
          <a:noFill/>
          <a:ln w="9525">
            <a:noFill/>
            <a:miter lim="800000"/>
            <a:headEnd/>
            <a:tailEnd/>
          </a:ln>
        </p:spPr>
        <p:txBody>
          <a:bodyPr wrap="none">
            <a:spAutoFit/>
          </a:bodyPr>
          <a:lstStyle/>
          <a:p>
            <a:r>
              <a:rPr lang="en-US" b="1">
                <a:solidFill>
                  <a:srgbClr val="002060"/>
                </a:solidFill>
                <a:latin typeface="Calibri" pitchFamily="34" charset="0"/>
              </a:rPr>
              <a:t>HERPES VACCINE-9 MONTHS    PAINLESS DEFORMITY UPPER HUMERUS</a:t>
            </a:r>
          </a:p>
        </p:txBody>
      </p:sp>
      <p:sp>
        <p:nvSpPr>
          <p:cNvPr id="68612" name="TextBox 6"/>
          <p:cNvSpPr txBox="1">
            <a:spLocks noChangeArrowheads="1"/>
          </p:cNvSpPr>
          <p:nvPr/>
        </p:nvSpPr>
        <p:spPr bwMode="auto">
          <a:xfrm>
            <a:off x="1676400" y="688975"/>
            <a:ext cx="8724900" cy="368300"/>
          </a:xfrm>
          <a:prstGeom prst="rect">
            <a:avLst/>
          </a:prstGeom>
          <a:noFill/>
          <a:ln w="9525">
            <a:noFill/>
            <a:miter lim="800000"/>
            <a:headEnd/>
            <a:tailEnd/>
          </a:ln>
        </p:spPr>
        <p:txBody>
          <a:bodyPr>
            <a:spAutoFit/>
          </a:bodyPr>
          <a:lstStyle/>
          <a:p>
            <a:pPr algn="ctr"/>
            <a:r>
              <a:rPr lang="en-US" b="1">
                <a:solidFill>
                  <a:srgbClr val="002060"/>
                </a:solidFill>
                <a:latin typeface="Calibri" pitchFamily="34" charset="0"/>
              </a:rPr>
              <a:t>VESSEL (RED)  CORRESPONDS TO  HYPEREMIA  ON  MRI  -  INFLAMMATION</a:t>
            </a:r>
          </a:p>
        </p:txBody>
      </p:sp>
      <p:pic>
        <p:nvPicPr>
          <p:cNvPr id="68613" name="55975D01-2DA0-4302-8EB4-50AB4A62DBFA" descr="55975D01-2DA0-4302-8EB4-50AB4A62DBFA"/>
          <p:cNvPicPr>
            <a:picLocks noChangeAspect="1" noChangeArrowheads="1"/>
          </p:cNvPicPr>
          <p:nvPr/>
        </p:nvPicPr>
        <p:blipFill>
          <a:blip r:embed="rId4"/>
          <a:srcRect l="-2" r="-438"/>
          <a:stretch>
            <a:fillRect/>
          </a:stretch>
        </p:blipFill>
        <p:spPr bwMode="auto">
          <a:xfrm>
            <a:off x="6472238" y="1281113"/>
            <a:ext cx="5438775" cy="4305300"/>
          </a:xfrm>
          <a:prstGeom prst="rect">
            <a:avLst/>
          </a:prstGeom>
          <a:noFill/>
          <a:ln w="9525">
            <a:noFill/>
            <a:miter lim="800000"/>
            <a:headEnd/>
            <a:tailEnd/>
          </a:ln>
        </p:spPr>
      </p:pic>
      <p:pic>
        <p:nvPicPr>
          <p:cNvPr id="68614" name="Picture 2"/>
          <p:cNvPicPr>
            <a:picLocks noChangeAspect="1"/>
          </p:cNvPicPr>
          <p:nvPr/>
        </p:nvPicPr>
        <p:blipFill>
          <a:blip r:embed="rId5">
            <a:lum contrast="20000"/>
          </a:blip>
          <a:srcRect l="21738" t="28375" r="28494" b="28375"/>
          <a:stretch>
            <a:fillRect/>
          </a:stretch>
        </p:blipFill>
        <p:spPr bwMode="auto">
          <a:xfrm>
            <a:off x="169863" y="1281113"/>
            <a:ext cx="6218237" cy="4305300"/>
          </a:xfrm>
          <a:prstGeom prst="rect">
            <a:avLst/>
          </a:prstGeom>
          <a:noFill/>
          <a:ln w="9525">
            <a:solidFill>
              <a:schemeClr val="accent1"/>
            </a:solidFill>
            <a:miter lim="800000"/>
            <a:headEnd/>
            <a:tailEnd/>
          </a:ln>
        </p:spPr>
      </p:pic>
      <p:sp>
        <p:nvSpPr>
          <p:cNvPr id="4" name="Oval 3"/>
          <p:cNvSpPr/>
          <p:nvPr/>
        </p:nvSpPr>
        <p:spPr>
          <a:xfrm>
            <a:off x="1141413" y="1670050"/>
            <a:ext cx="4178300" cy="21367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00"/>
              </a:solidFill>
            </a:endParaRPr>
          </a:p>
        </p:txBody>
      </p:sp>
      <p:sp>
        <p:nvSpPr>
          <p:cNvPr id="68616" name="TextBox 4"/>
          <p:cNvSpPr txBox="1">
            <a:spLocks noChangeArrowheads="1"/>
          </p:cNvSpPr>
          <p:nvPr/>
        </p:nvSpPr>
        <p:spPr bwMode="auto">
          <a:xfrm>
            <a:off x="488950" y="1639888"/>
            <a:ext cx="4594225" cy="369887"/>
          </a:xfrm>
          <a:prstGeom prst="rect">
            <a:avLst/>
          </a:prstGeom>
          <a:noFill/>
          <a:ln w="9525">
            <a:noFill/>
            <a:miter lim="800000"/>
            <a:headEnd/>
            <a:tailEnd/>
          </a:ln>
        </p:spPr>
        <p:txBody>
          <a:bodyPr wrap="none">
            <a:spAutoFit/>
          </a:bodyPr>
          <a:lstStyle/>
          <a:p>
            <a:r>
              <a:rPr lang="en-US">
                <a:latin typeface="Calibri" pitchFamily="34" charset="0"/>
              </a:rPr>
              <a:t>SKIN                                                                    MRI</a:t>
            </a:r>
          </a:p>
        </p:txBody>
      </p:sp>
      <p:sp>
        <p:nvSpPr>
          <p:cNvPr id="68617" name="TextBox 5"/>
          <p:cNvSpPr txBox="1">
            <a:spLocks noChangeArrowheads="1"/>
          </p:cNvSpPr>
          <p:nvPr/>
        </p:nvSpPr>
        <p:spPr bwMode="auto">
          <a:xfrm>
            <a:off x="4056063" y="4818063"/>
            <a:ext cx="1943100" cy="368300"/>
          </a:xfrm>
          <a:prstGeom prst="rect">
            <a:avLst/>
          </a:prstGeom>
          <a:noFill/>
          <a:ln w="9525">
            <a:noFill/>
            <a:miter lim="800000"/>
            <a:headEnd/>
            <a:tailEnd/>
          </a:ln>
        </p:spPr>
        <p:txBody>
          <a:bodyPr>
            <a:spAutoFit/>
          </a:bodyPr>
          <a:lstStyle/>
          <a:p>
            <a:r>
              <a:rPr lang="en-US">
                <a:latin typeface="Calibri" pitchFamily="34" charset="0"/>
              </a:rPr>
              <a:t>humerus</a:t>
            </a:r>
          </a:p>
        </p:txBody>
      </p:sp>
      <p:cxnSp>
        <p:nvCxnSpPr>
          <p:cNvPr id="12" name="Straight Arrow Connector 11"/>
          <p:cNvCxnSpPr/>
          <p:nvPr/>
        </p:nvCxnSpPr>
        <p:spPr>
          <a:xfrm>
            <a:off x="7067550" y="3224213"/>
            <a:ext cx="1165225" cy="968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54063" y="4002088"/>
            <a:ext cx="0" cy="12858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6"/>
          <p:cNvPicPr>
            <a:picLocks noChangeAspect="1"/>
          </p:cNvPicPr>
          <p:nvPr/>
        </p:nvPicPr>
        <p:blipFill>
          <a:blip r:embed="rId2"/>
          <a:srcRect/>
          <a:stretch>
            <a:fillRect/>
          </a:stretch>
        </p:blipFill>
        <p:spPr bwMode="auto">
          <a:xfrm>
            <a:off x="0" y="0"/>
            <a:ext cx="12192000" cy="6119813"/>
          </a:xfrm>
          <a:prstGeom prst="rect">
            <a:avLst/>
          </a:prstGeom>
          <a:noFill/>
          <a:ln w="9525">
            <a:noFill/>
            <a:miter lim="800000"/>
            <a:headEnd/>
            <a:tailEnd/>
          </a:ln>
        </p:spPr>
      </p:pic>
      <p:sp>
        <p:nvSpPr>
          <p:cNvPr id="70658" name="Title 1"/>
          <p:cNvSpPr>
            <a:spLocks noGrp="1"/>
          </p:cNvSpPr>
          <p:nvPr>
            <p:ph type="ctrTitle"/>
          </p:nvPr>
        </p:nvSpPr>
        <p:spPr>
          <a:xfrm>
            <a:off x="1524000" y="381000"/>
            <a:ext cx="9064625" cy="485775"/>
          </a:xfrm>
        </p:spPr>
        <p:txBody>
          <a:bodyPr/>
          <a:lstStyle/>
          <a:p>
            <a:r>
              <a:rPr lang="en-US" sz="2800" b="1" smtClean="0">
                <a:solidFill>
                  <a:srgbClr val="002060"/>
                </a:solidFill>
              </a:rPr>
              <a:t>FAT CLOUD = EFFECTIVE TREATMENT </a:t>
            </a:r>
          </a:p>
        </p:txBody>
      </p:sp>
      <p:grpSp>
        <p:nvGrpSpPr>
          <p:cNvPr id="70659" name="Group 5"/>
          <p:cNvGrpSpPr>
            <a:grpSpLocks/>
          </p:cNvGrpSpPr>
          <p:nvPr/>
        </p:nvGrpSpPr>
        <p:grpSpPr bwMode="auto">
          <a:xfrm>
            <a:off x="273050" y="1020763"/>
            <a:ext cx="11549063" cy="4441825"/>
            <a:chOff x="1511060" y="1497153"/>
            <a:chExt cx="9125782" cy="3509822"/>
          </a:xfrm>
        </p:grpSpPr>
        <p:pic>
          <p:nvPicPr>
            <p:cNvPr id="70661" name="Picture 2"/>
            <p:cNvPicPr>
              <a:picLocks noChangeAspect="1"/>
            </p:cNvPicPr>
            <p:nvPr/>
          </p:nvPicPr>
          <p:blipFill>
            <a:blip r:embed="rId3"/>
            <a:srcRect l="18750" t="18750" r="27444" b="49631"/>
            <a:stretch>
              <a:fillRect/>
            </a:stretch>
          </p:blipFill>
          <p:spPr bwMode="auto">
            <a:xfrm>
              <a:off x="1511060" y="1497153"/>
              <a:ext cx="4395019" cy="3509822"/>
            </a:xfrm>
            <a:prstGeom prst="rect">
              <a:avLst/>
            </a:prstGeom>
            <a:noFill/>
            <a:ln w="9525">
              <a:noFill/>
              <a:miter lim="800000"/>
              <a:headEnd/>
              <a:tailEnd/>
            </a:ln>
          </p:spPr>
        </p:pic>
        <p:pic>
          <p:nvPicPr>
            <p:cNvPr id="70662" name="Picture 4"/>
            <p:cNvPicPr>
              <a:picLocks noChangeAspect="1"/>
            </p:cNvPicPr>
            <p:nvPr/>
          </p:nvPicPr>
          <p:blipFill>
            <a:blip r:embed="rId4"/>
            <a:srcRect l="12500" t="18748" r="18750" b="23859"/>
            <a:stretch>
              <a:fillRect/>
            </a:stretch>
          </p:blipFill>
          <p:spPr bwMode="auto">
            <a:xfrm>
              <a:off x="5946948" y="1497153"/>
              <a:ext cx="4689894" cy="3509822"/>
            </a:xfrm>
            <a:prstGeom prst="rect">
              <a:avLst/>
            </a:prstGeom>
            <a:noFill/>
            <a:ln w="9525">
              <a:noFill/>
              <a:miter lim="800000"/>
              <a:headEnd/>
              <a:tailEnd/>
            </a:ln>
          </p:spPr>
        </p:pic>
      </p:grpSp>
      <p:sp>
        <p:nvSpPr>
          <p:cNvPr id="70660" name="TextBox 3"/>
          <p:cNvSpPr txBox="1">
            <a:spLocks noChangeArrowheads="1"/>
          </p:cNvSpPr>
          <p:nvPr/>
        </p:nvSpPr>
        <p:spPr bwMode="auto">
          <a:xfrm>
            <a:off x="1511300" y="5518150"/>
            <a:ext cx="9164638" cy="400050"/>
          </a:xfrm>
          <a:prstGeom prst="rect">
            <a:avLst/>
          </a:prstGeom>
          <a:noFill/>
          <a:ln w="9525">
            <a:noFill/>
            <a:miter lim="800000"/>
            <a:headEnd/>
            <a:tailEnd/>
          </a:ln>
        </p:spPr>
        <p:txBody>
          <a:bodyPr>
            <a:spAutoFit/>
          </a:bodyPr>
          <a:lstStyle/>
          <a:p>
            <a:pPr algn="ctr"/>
            <a:r>
              <a:rPr lang="en-US" sz="2000" b="1">
                <a:solidFill>
                  <a:srgbClr val="002060"/>
                </a:solidFill>
                <a:latin typeface="Calibri" pitchFamily="34" charset="0"/>
              </a:rPr>
              <a:t>THERMAL INJURY CAUSING NEOVASCULARITY AND CLOUDY ECHOGENICITY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9"/>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71682" name="Title 8"/>
          <p:cNvSpPr>
            <a:spLocks noGrp="1"/>
          </p:cNvSpPr>
          <p:nvPr>
            <p:ph type="title"/>
          </p:nvPr>
        </p:nvSpPr>
        <p:spPr>
          <a:xfrm>
            <a:off x="609600" y="274638"/>
            <a:ext cx="10972800" cy="735012"/>
          </a:xfrm>
        </p:spPr>
        <p:txBody>
          <a:bodyPr/>
          <a:lstStyle/>
          <a:p>
            <a:r>
              <a:rPr lang="en-US" sz="2800" b="1" smtClean="0">
                <a:solidFill>
                  <a:srgbClr val="002060"/>
                </a:solidFill>
              </a:rPr>
              <a:t>TOPHACEOUS   GOUT</a:t>
            </a:r>
          </a:p>
        </p:txBody>
      </p:sp>
      <p:sp>
        <p:nvSpPr>
          <p:cNvPr id="71683" name="TextBox 1"/>
          <p:cNvSpPr txBox="1">
            <a:spLocks noChangeArrowheads="1"/>
          </p:cNvSpPr>
          <p:nvPr/>
        </p:nvSpPr>
        <p:spPr bwMode="auto">
          <a:xfrm>
            <a:off x="2482850" y="5359400"/>
            <a:ext cx="7132638" cy="368300"/>
          </a:xfrm>
          <a:prstGeom prst="rect">
            <a:avLst/>
          </a:prstGeom>
          <a:noFill/>
          <a:ln w="9525">
            <a:noFill/>
            <a:miter lim="800000"/>
            <a:headEnd/>
            <a:tailEnd/>
          </a:ln>
        </p:spPr>
        <p:txBody>
          <a:bodyPr wrap="none">
            <a:spAutoFit/>
          </a:bodyPr>
          <a:lstStyle/>
          <a:p>
            <a:r>
              <a:rPr lang="en-US" b="1">
                <a:solidFill>
                  <a:srgbClr val="002060"/>
                </a:solidFill>
                <a:latin typeface="Calibri" pitchFamily="34" charset="0"/>
              </a:rPr>
              <a:t>75 y/o male with history of rheumatoid arthritis     PMH episodes of gout</a:t>
            </a:r>
          </a:p>
        </p:txBody>
      </p:sp>
      <p:grpSp>
        <p:nvGrpSpPr>
          <p:cNvPr id="71684" name="Group 6"/>
          <p:cNvGrpSpPr>
            <a:grpSpLocks/>
          </p:cNvGrpSpPr>
          <p:nvPr/>
        </p:nvGrpSpPr>
        <p:grpSpPr bwMode="auto">
          <a:xfrm>
            <a:off x="365125" y="1009650"/>
            <a:ext cx="11331575" cy="4314825"/>
            <a:chOff x="1464625" y="2057400"/>
            <a:chExt cx="9203375" cy="3505200"/>
          </a:xfrm>
        </p:grpSpPr>
        <p:pic>
          <p:nvPicPr>
            <p:cNvPr id="71685" name="Picture 2"/>
            <p:cNvPicPr>
              <a:picLocks noChangeAspect="1"/>
            </p:cNvPicPr>
            <p:nvPr/>
          </p:nvPicPr>
          <p:blipFill>
            <a:blip r:embed="rId4"/>
            <a:srcRect l="32481" t="18611" r="26535" b="51813"/>
            <a:stretch>
              <a:fillRect/>
            </a:stretch>
          </p:blipFill>
          <p:spPr bwMode="auto">
            <a:xfrm>
              <a:off x="6248400" y="2057400"/>
              <a:ext cx="4419600" cy="3505200"/>
            </a:xfrm>
            <a:prstGeom prst="rect">
              <a:avLst/>
            </a:prstGeom>
            <a:noFill/>
            <a:ln w="9525">
              <a:noFill/>
              <a:miter lim="800000"/>
              <a:headEnd/>
              <a:tailEnd/>
            </a:ln>
          </p:spPr>
        </p:pic>
        <p:pic>
          <p:nvPicPr>
            <p:cNvPr id="71686" name="Picture 3"/>
            <p:cNvPicPr>
              <a:picLocks noChangeAspect="1"/>
            </p:cNvPicPr>
            <p:nvPr/>
          </p:nvPicPr>
          <p:blipFill>
            <a:blip r:embed="rId5"/>
            <a:srcRect l="29166" t="39999" r="19168" b="10001"/>
            <a:stretch>
              <a:fillRect/>
            </a:stretch>
          </p:blipFill>
          <p:spPr bwMode="auto">
            <a:xfrm>
              <a:off x="1464625" y="2057400"/>
              <a:ext cx="4724400" cy="3505200"/>
            </a:xfrm>
            <a:prstGeom prst="rect">
              <a:avLst/>
            </a:prstGeom>
            <a:noFill/>
            <a:ln w="9525">
              <a:noFill/>
              <a:miter lim="800000"/>
              <a:headEnd/>
              <a:tailEnd/>
            </a:ln>
          </p:spPr>
        </p:pic>
        <p:sp>
          <p:nvSpPr>
            <p:cNvPr id="5" name="Oval 4"/>
            <p:cNvSpPr/>
            <p:nvPr/>
          </p:nvSpPr>
          <p:spPr>
            <a:xfrm>
              <a:off x="6477615" y="3352183"/>
              <a:ext cx="1676154" cy="91563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688" name="TextBox 5"/>
            <p:cNvSpPr txBox="1">
              <a:spLocks noChangeArrowheads="1"/>
            </p:cNvSpPr>
            <p:nvPr/>
          </p:nvSpPr>
          <p:spPr bwMode="auto">
            <a:xfrm>
              <a:off x="8915400" y="5181600"/>
              <a:ext cx="1124090" cy="369332"/>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olecranon</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9"/>
          <p:cNvPicPr>
            <a:picLocks noChangeAspect="1"/>
          </p:cNvPicPr>
          <p:nvPr/>
        </p:nvPicPr>
        <p:blipFill>
          <a:blip r:embed="rId3"/>
          <a:srcRect/>
          <a:stretch>
            <a:fillRect/>
          </a:stretch>
        </p:blipFill>
        <p:spPr bwMode="auto">
          <a:xfrm>
            <a:off x="6350" y="-3175"/>
            <a:ext cx="12192000" cy="6119813"/>
          </a:xfrm>
          <a:prstGeom prst="rect">
            <a:avLst/>
          </a:prstGeom>
          <a:noFill/>
          <a:ln w="9525">
            <a:noFill/>
            <a:miter lim="800000"/>
            <a:headEnd/>
            <a:tailEnd/>
          </a:ln>
        </p:spPr>
      </p:pic>
      <p:sp>
        <p:nvSpPr>
          <p:cNvPr id="73730" name="Title 8"/>
          <p:cNvSpPr>
            <a:spLocks noGrp="1"/>
          </p:cNvSpPr>
          <p:nvPr>
            <p:ph type="title"/>
          </p:nvPr>
        </p:nvSpPr>
        <p:spPr>
          <a:xfrm>
            <a:off x="2563813" y="111125"/>
            <a:ext cx="7078662" cy="633413"/>
          </a:xfrm>
        </p:spPr>
        <p:txBody>
          <a:bodyPr/>
          <a:lstStyle/>
          <a:p>
            <a:r>
              <a:rPr lang="en-US" sz="2800" b="1" smtClean="0">
                <a:solidFill>
                  <a:srgbClr val="002060"/>
                </a:solidFill>
              </a:rPr>
              <a:t>SUBDERMAL FILLER   FALSE POS PET/CT SCAN</a:t>
            </a:r>
          </a:p>
        </p:txBody>
      </p:sp>
      <p:sp>
        <p:nvSpPr>
          <p:cNvPr id="73731" name="TextBox 3"/>
          <p:cNvSpPr txBox="1">
            <a:spLocks noChangeArrowheads="1"/>
          </p:cNvSpPr>
          <p:nvPr/>
        </p:nvSpPr>
        <p:spPr bwMode="auto">
          <a:xfrm>
            <a:off x="2541588" y="576263"/>
            <a:ext cx="7291387" cy="368300"/>
          </a:xfrm>
          <a:prstGeom prst="rect">
            <a:avLst/>
          </a:prstGeom>
          <a:noFill/>
          <a:ln w="9525">
            <a:noFill/>
            <a:miter lim="800000"/>
            <a:headEnd/>
            <a:tailEnd/>
          </a:ln>
        </p:spPr>
        <p:txBody>
          <a:bodyPr>
            <a:spAutoFit/>
          </a:bodyPr>
          <a:lstStyle/>
          <a:p>
            <a:r>
              <a:rPr lang="en-US" b="1">
                <a:solidFill>
                  <a:srgbClr val="002060"/>
                </a:solidFill>
                <a:latin typeface="Calibri" pitchFamily="34" charset="0"/>
              </a:rPr>
              <a:t>   HYALURONIC FILLER 9 MONTHS BEFORE SCAN - SPO MELANOMA  9 YR </a:t>
            </a:r>
          </a:p>
        </p:txBody>
      </p:sp>
      <p:grpSp>
        <p:nvGrpSpPr>
          <p:cNvPr id="73732" name="Group 6"/>
          <p:cNvGrpSpPr>
            <a:grpSpLocks/>
          </p:cNvGrpSpPr>
          <p:nvPr/>
        </p:nvGrpSpPr>
        <p:grpSpPr bwMode="auto">
          <a:xfrm>
            <a:off x="177800" y="1141413"/>
            <a:ext cx="11720513" cy="4510087"/>
            <a:chOff x="1552700" y="2438400"/>
            <a:chExt cx="9091912" cy="3498052"/>
          </a:xfrm>
        </p:grpSpPr>
        <p:pic>
          <p:nvPicPr>
            <p:cNvPr id="73733" name="Picture 1"/>
            <p:cNvPicPr>
              <a:picLocks noChangeAspect="1"/>
            </p:cNvPicPr>
            <p:nvPr/>
          </p:nvPicPr>
          <p:blipFill>
            <a:blip r:embed="rId4"/>
            <a:srcRect l="6454" t="14285" r="10297" b="17686"/>
            <a:stretch>
              <a:fillRect/>
            </a:stretch>
          </p:blipFill>
          <p:spPr bwMode="auto">
            <a:xfrm>
              <a:off x="5691612" y="2438400"/>
              <a:ext cx="4953000" cy="3498052"/>
            </a:xfrm>
            <a:prstGeom prst="rect">
              <a:avLst/>
            </a:prstGeom>
            <a:noFill/>
            <a:ln w="9525">
              <a:noFill/>
              <a:miter lim="800000"/>
              <a:headEnd/>
              <a:tailEnd/>
            </a:ln>
          </p:spPr>
        </p:pic>
        <p:pic>
          <p:nvPicPr>
            <p:cNvPr id="73734" name="Picture 2"/>
            <p:cNvPicPr>
              <a:picLocks noChangeAspect="1"/>
            </p:cNvPicPr>
            <p:nvPr/>
          </p:nvPicPr>
          <p:blipFill>
            <a:blip r:embed="rId5"/>
            <a:srcRect t="23880" r="36194"/>
            <a:stretch>
              <a:fillRect/>
            </a:stretch>
          </p:blipFill>
          <p:spPr bwMode="auto">
            <a:xfrm>
              <a:off x="1552700" y="2438400"/>
              <a:ext cx="4091412" cy="3498052"/>
            </a:xfrm>
            <a:prstGeom prst="rect">
              <a:avLst/>
            </a:prstGeom>
            <a:noFill/>
            <a:ln w="9525">
              <a:noFill/>
              <a:miter lim="800000"/>
              <a:headEnd/>
              <a:tailEnd/>
            </a:ln>
          </p:spPr>
        </p:pic>
        <p:sp>
          <p:nvSpPr>
            <p:cNvPr id="5" name="Oval 4">
              <a:extLst>
                <a:ext uri="{FF2B5EF4-FFF2-40B4-BE49-F238E27FC236}"/>
              </a:extLst>
            </p:cNvPr>
            <p:cNvSpPr/>
            <p:nvPr/>
          </p:nvSpPr>
          <p:spPr>
            <a:xfrm>
              <a:off x="7163258" y="3429576"/>
              <a:ext cx="1980197" cy="91360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a:extLst>
                <a:ext uri="{FF2B5EF4-FFF2-40B4-BE49-F238E27FC236}"/>
              </a:extLst>
            </p:cNvPr>
            <p:cNvSpPr/>
            <p:nvPr/>
          </p:nvSpPr>
          <p:spPr>
            <a:xfrm>
              <a:off x="3733626" y="2743756"/>
              <a:ext cx="1600905" cy="114262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0"/>
          <p:cNvPicPr>
            <a:picLocks noChangeAspect="1"/>
          </p:cNvPicPr>
          <p:nvPr/>
        </p:nvPicPr>
        <p:blipFill>
          <a:blip r:embed="rId2"/>
          <a:srcRect/>
          <a:stretch>
            <a:fillRect/>
          </a:stretch>
        </p:blipFill>
        <p:spPr bwMode="auto">
          <a:xfrm>
            <a:off x="0" y="0"/>
            <a:ext cx="12192000" cy="6119813"/>
          </a:xfrm>
          <a:prstGeom prst="rect">
            <a:avLst/>
          </a:prstGeom>
          <a:noFill/>
          <a:ln w="9525">
            <a:noFill/>
            <a:miter lim="800000"/>
            <a:headEnd/>
            <a:tailEnd/>
          </a:ln>
        </p:spPr>
      </p:pic>
      <p:sp>
        <p:nvSpPr>
          <p:cNvPr id="75778" name="Title 1"/>
          <p:cNvSpPr>
            <a:spLocks noGrp="1"/>
          </p:cNvSpPr>
          <p:nvPr>
            <p:ph type="ctrTitle"/>
          </p:nvPr>
        </p:nvSpPr>
        <p:spPr>
          <a:xfrm>
            <a:off x="1600200" y="239713"/>
            <a:ext cx="9067800" cy="984250"/>
          </a:xfrm>
        </p:spPr>
        <p:txBody>
          <a:bodyPr/>
          <a:lstStyle/>
          <a:p>
            <a:r>
              <a:rPr lang="en-US" sz="2800" b="1" smtClean="0">
                <a:solidFill>
                  <a:srgbClr val="002060"/>
                </a:solidFill>
              </a:rPr>
              <a:t>CELLULITIS MASKING SCC</a:t>
            </a:r>
            <a:r>
              <a:rPr lang="en-US" sz="3200" b="1" smtClean="0">
                <a:solidFill>
                  <a:srgbClr val="002060"/>
                </a:solidFill>
              </a:rPr>
              <a:t/>
            </a:r>
            <a:br>
              <a:rPr lang="en-US" sz="3200" b="1" smtClean="0">
                <a:solidFill>
                  <a:srgbClr val="002060"/>
                </a:solidFill>
              </a:rPr>
            </a:br>
            <a:r>
              <a:rPr lang="en-US" sz="2400" b="1" smtClean="0">
                <a:solidFill>
                  <a:srgbClr val="002060"/>
                </a:solidFill>
              </a:rPr>
              <a:t>1 mo post biopsy for AK  </a:t>
            </a:r>
          </a:p>
        </p:txBody>
      </p:sp>
      <p:pic>
        <p:nvPicPr>
          <p:cNvPr id="75779" name="Picture 3" descr="A picture containing person, person, person, glasses&#10;&#10;Description automatically generated"/>
          <p:cNvPicPr>
            <a:picLocks noChangeAspect="1"/>
          </p:cNvPicPr>
          <p:nvPr/>
        </p:nvPicPr>
        <p:blipFill>
          <a:blip r:embed="rId3"/>
          <a:srcRect l="25356" t="16248" r="28693" b="18768"/>
          <a:stretch>
            <a:fillRect/>
          </a:stretch>
        </p:blipFill>
        <p:spPr bwMode="auto">
          <a:xfrm>
            <a:off x="1520825" y="1223963"/>
            <a:ext cx="3754438" cy="4824412"/>
          </a:xfrm>
          <a:prstGeom prst="rect">
            <a:avLst/>
          </a:prstGeom>
          <a:noFill/>
          <a:ln w="9525">
            <a:noFill/>
            <a:miter lim="800000"/>
            <a:headEnd/>
            <a:tailEnd/>
          </a:ln>
        </p:spPr>
      </p:pic>
      <p:pic>
        <p:nvPicPr>
          <p:cNvPr id="75780" name="Picture 5" descr="A picture containing water, small, screen, dark&#10;&#10;Description automatically generated"/>
          <p:cNvPicPr>
            <a:picLocks noChangeAspect="1"/>
          </p:cNvPicPr>
          <p:nvPr/>
        </p:nvPicPr>
        <p:blipFill>
          <a:blip r:embed="rId4"/>
          <a:srcRect l="15421" t="15575" r="20543" b="26918"/>
          <a:stretch>
            <a:fillRect/>
          </a:stretch>
        </p:blipFill>
        <p:spPr bwMode="auto">
          <a:xfrm>
            <a:off x="5349875" y="1223963"/>
            <a:ext cx="4641850" cy="2587625"/>
          </a:xfrm>
          <a:prstGeom prst="rect">
            <a:avLst/>
          </a:prstGeom>
          <a:noFill/>
          <a:ln w="9525">
            <a:noFill/>
            <a:miter lim="800000"/>
            <a:headEnd/>
            <a:tailEnd/>
          </a:ln>
        </p:spPr>
      </p:pic>
      <p:pic>
        <p:nvPicPr>
          <p:cNvPr id="75781" name="Picture 7" descr="A picture containing photo, sitting, monitor, person&#10;&#10;Description automatically generated"/>
          <p:cNvPicPr>
            <a:picLocks noChangeAspect="1"/>
          </p:cNvPicPr>
          <p:nvPr/>
        </p:nvPicPr>
        <p:blipFill>
          <a:blip r:embed="rId5"/>
          <a:srcRect l="9016" t="21686" r="11578" b="27890"/>
          <a:stretch>
            <a:fillRect/>
          </a:stretch>
        </p:blipFill>
        <p:spPr bwMode="auto">
          <a:xfrm>
            <a:off x="5349875" y="3887788"/>
            <a:ext cx="4641850" cy="2160587"/>
          </a:xfrm>
          <a:prstGeom prst="rect">
            <a:avLst/>
          </a:prstGeom>
          <a:noFill/>
          <a:ln w="9525">
            <a:noFill/>
            <a:miter lim="800000"/>
            <a:headEnd/>
            <a:tailEnd/>
          </a:ln>
        </p:spPr>
      </p:pic>
      <p:sp>
        <p:nvSpPr>
          <p:cNvPr id="75782" name="TextBox 2"/>
          <p:cNvSpPr txBox="1">
            <a:spLocks noChangeArrowheads="1"/>
          </p:cNvSpPr>
          <p:nvPr/>
        </p:nvSpPr>
        <p:spPr bwMode="auto">
          <a:xfrm>
            <a:off x="6734175" y="4356100"/>
            <a:ext cx="1466850" cy="369888"/>
          </a:xfrm>
          <a:prstGeom prst="rect">
            <a:avLst/>
          </a:prstGeom>
          <a:noFill/>
          <a:ln w="9525">
            <a:noFill/>
            <a:miter lim="800000"/>
            <a:headEnd/>
            <a:tailEnd/>
          </a:ln>
        </p:spPr>
        <p:txBody>
          <a:bodyPr>
            <a:spAutoFit/>
          </a:bodyPr>
          <a:lstStyle/>
          <a:p>
            <a:r>
              <a:rPr lang="en-US">
                <a:latin typeface="Calibri" pitchFamily="34" charset="0"/>
              </a:rPr>
              <a:t>?abscess?</a:t>
            </a:r>
          </a:p>
        </p:txBody>
      </p:sp>
      <p:sp>
        <p:nvSpPr>
          <p:cNvPr id="75783" name="TextBox 6"/>
          <p:cNvSpPr txBox="1">
            <a:spLocks noChangeArrowheads="1"/>
          </p:cNvSpPr>
          <p:nvPr/>
        </p:nvSpPr>
        <p:spPr bwMode="auto">
          <a:xfrm>
            <a:off x="6327775" y="4970463"/>
            <a:ext cx="1128713" cy="395287"/>
          </a:xfrm>
          <a:prstGeom prst="rect">
            <a:avLst/>
          </a:prstGeom>
          <a:noFill/>
          <a:ln w="9525">
            <a:noFill/>
            <a:miter lim="800000"/>
            <a:headEnd/>
            <a:tailEnd/>
          </a:ln>
        </p:spPr>
        <p:txBody>
          <a:bodyPr>
            <a:spAutoFit/>
          </a:bodyPr>
          <a:lstStyle/>
          <a:p>
            <a:r>
              <a:rPr lang="en-US">
                <a:latin typeface="Calibri" pitchFamily="34" charset="0"/>
              </a:rPr>
              <a:t>cartilage</a:t>
            </a:r>
          </a:p>
        </p:txBody>
      </p:sp>
      <p:sp>
        <p:nvSpPr>
          <p:cNvPr id="75784" name="TextBox 4"/>
          <p:cNvSpPr txBox="1">
            <a:spLocks noChangeArrowheads="1"/>
          </p:cNvSpPr>
          <p:nvPr/>
        </p:nvSpPr>
        <p:spPr bwMode="auto">
          <a:xfrm>
            <a:off x="5513388" y="1631950"/>
            <a:ext cx="3746500" cy="1577975"/>
          </a:xfrm>
          <a:prstGeom prst="rect">
            <a:avLst/>
          </a:prstGeom>
          <a:noFill/>
          <a:ln w="9525">
            <a:noFill/>
            <a:miter lim="800000"/>
            <a:headEnd/>
            <a:tailEnd/>
          </a:ln>
        </p:spPr>
        <p:txBody>
          <a:bodyPr>
            <a:spAutoFit/>
          </a:bodyPr>
          <a:lstStyle/>
          <a:p>
            <a:r>
              <a:rPr lang="en-US">
                <a:solidFill>
                  <a:srgbClr val="FFFF00"/>
                </a:solidFill>
                <a:latin typeface="Calibri" pitchFamily="34" charset="0"/>
              </a:rPr>
              <a:t>                                        scc</a:t>
            </a:r>
          </a:p>
          <a:p>
            <a:endParaRPr lang="en-US">
              <a:solidFill>
                <a:srgbClr val="FFFF00"/>
              </a:solidFill>
              <a:latin typeface="Calibri" pitchFamily="34" charset="0"/>
            </a:endParaRPr>
          </a:p>
          <a:p>
            <a:endParaRPr lang="en-US">
              <a:solidFill>
                <a:srgbClr val="FFFF00"/>
              </a:solidFill>
              <a:latin typeface="Calibri" pitchFamily="34" charset="0"/>
            </a:endParaRPr>
          </a:p>
          <a:p>
            <a:endParaRPr lang="en-US">
              <a:solidFill>
                <a:srgbClr val="FFFF00"/>
              </a:solidFill>
              <a:latin typeface="Calibri" pitchFamily="34" charset="0"/>
            </a:endParaRPr>
          </a:p>
          <a:p>
            <a:r>
              <a:rPr lang="en-US">
                <a:solidFill>
                  <a:srgbClr val="FFFF00"/>
                </a:solidFill>
                <a:latin typeface="Calibri" pitchFamily="34" charset="0"/>
              </a:rPr>
              <a:t>inflammation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6"/>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4" name="TextBox 3"/>
          <p:cNvSpPr txBox="1"/>
          <p:nvPr/>
        </p:nvSpPr>
        <p:spPr>
          <a:xfrm>
            <a:off x="855663" y="4781550"/>
            <a:ext cx="10340975" cy="922338"/>
          </a:xfrm>
          <a:prstGeom prst="rect">
            <a:avLst/>
          </a:prstGeom>
          <a:noFill/>
        </p:spPr>
        <p:txBody>
          <a:bodyPr>
            <a:spAutoFit/>
          </a:bodyPr>
          <a:lstStyle/>
          <a:p>
            <a:pPr algn="ctr" fontAlgn="auto">
              <a:spcBef>
                <a:spcPts val="0"/>
              </a:spcBef>
              <a:spcAft>
                <a:spcPts val="0"/>
              </a:spcAft>
              <a:defRPr/>
            </a:pPr>
            <a:r>
              <a:rPr lang="en-US" dirty="0">
                <a:solidFill>
                  <a:schemeClr val="accent4">
                    <a:lumMod val="50000"/>
                  </a:schemeClr>
                </a:solidFill>
                <a:latin typeface="+mn-lt"/>
                <a:cs typeface="+mn-cs"/>
              </a:rPr>
              <a:t>Rheumatoid arthritis (RA) is a long-term health condition that mainly affects your joints. It usually brings on pain and swelling in many joints at once, often in the hands, wrists, and knees.  Through the use of near-infrared therapy or </a:t>
            </a:r>
            <a:r>
              <a:rPr lang="en-US" dirty="0" err="1">
                <a:solidFill>
                  <a:schemeClr val="accent4">
                    <a:lumMod val="50000"/>
                  </a:schemeClr>
                </a:solidFill>
                <a:latin typeface="+mn-lt"/>
                <a:cs typeface="+mn-cs"/>
              </a:rPr>
              <a:t>Photobiomodulation</a:t>
            </a:r>
            <a:r>
              <a:rPr lang="en-US" dirty="0">
                <a:solidFill>
                  <a:schemeClr val="accent4">
                    <a:lumMod val="50000"/>
                  </a:schemeClr>
                </a:solidFill>
                <a:latin typeface="+mn-lt"/>
                <a:cs typeface="+mn-cs"/>
              </a:rPr>
              <a:t> has shown significant restorative results and pain relief.</a:t>
            </a:r>
            <a:endParaRPr lang="en-US" b="1" dirty="0">
              <a:solidFill>
                <a:schemeClr val="accent4">
                  <a:lumMod val="50000"/>
                </a:schemeClr>
              </a:solidFill>
              <a:latin typeface="+mn-lt"/>
              <a:cs typeface="+mn-cs"/>
            </a:endParaRPr>
          </a:p>
        </p:txBody>
      </p:sp>
      <p:sp>
        <p:nvSpPr>
          <p:cNvPr id="8" name="Text Box 6"/>
          <p:cNvSpPr txBox="1">
            <a:spLocks noChangeArrowheads="1"/>
          </p:cNvSpPr>
          <p:nvPr/>
        </p:nvSpPr>
        <p:spPr bwMode="auto">
          <a:xfrm>
            <a:off x="2960688" y="196850"/>
            <a:ext cx="6130925"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dirty="0">
                <a:solidFill>
                  <a:schemeClr val="accent5">
                    <a:lumMod val="50000"/>
                  </a:schemeClr>
                </a:solidFill>
                <a:latin typeface="+mn-lt"/>
                <a:cs typeface="+mn-cs"/>
              </a:rPr>
              <a:t>RHEUMATOID ARTHRITIS IN SHOULDER</a:t>
            </a:r>
          </a:p>
        </p:txBody>
      </p:sp>
      <p:pic>
        <p:nvPicPr>
          <p:cNvPr id="25604" name="Picture 9"/>
          <p:cNvPicPr>
            <a:picLocks noChangeAspect="1"/>
          </p:cNvPicPr>
          <p:nvPr/>
        </p:nvPicPr>
        <p:blipFill>
          <a:blip r:embed="rId4"/>
          <a:srcRect/>
          <a:stretch>
            <a:fillRect/>
          </a:stretch>
        </p:blipFill>
        <p:spPr bwMode="auto">
          <a:xfrm>
            <a:off x="390525" y="1135063"/>
            <a:ext cx="11434763" cy="3305175"/>
          </a:xfrm>
          <a:prstGeom prst="rect">
            <a:avLst/>
          </a:prstGeom>
          <a:noFill/>
          <a:ln w="9525">
            <a:noFill/>
            <a:miter lim="800000"/>
            <a:headEnd/>
            <a:tailEnd/>
          </a:ln>
        </p:spPr>
      </p:pic>
      <p:sp>
        <p:nvSpPr>
          <p:cNvPr id="6" name="Text Box 6"/>
          <p:cNvSpPr txBox="1">
            <a:spLocks noChangeArrowheads="1"/>
          </p:cNvSpPr>
          <p:nvPr/>
        </p:nvSpPr>
        <p:spPr bwMode="auto">
          <a:xfrm>
            <a:off x="1979613" y="531813"/>
            <a:ext cx="8078787" cy="461962"/>
          </a:xfrm>
          <a:prstGeom prst="rect">
            <a:avLst/>
          </a:prstGeom>
          <a:noFill/>
          <a:ln w="9525">
            <a:noFill/>
            <a:miter lim="800000"/>
            <a:headEnd/>
            <a:tailEnd/>
          </a:ln>
        </p:spPr>
        <p:txBody>
          <a:bodyPr>
            <a:spAutoFit/>
          </a:bodyPr>
          <a:lstStyle/>
          <a:p>
            <a:pPr algn="ctr" fontAlgn="auto">
              <a:spcBef>
                <a:spcPts val="0"/>
              </a:spcBef>
              <a:spcAft>
                <a:spcPts val="0"/>
              </a:spcAft>
              <a:defRPr/>
            </a:pPr>
            <a:r>
              <a:rPr lang="en-US" sz="2400" dirty="0">
                <a:solidFill>
                  <a:schemeClr val="accent5">
                    <a:lumMod val="50000"/>
                  </a:schemeClr>
                </a:solidFill>
                <a:latin typeface="+mn-lt"/>
                <a:cs typeface="+mn-cs"/>
              </a:rPr>
              <a:t>Pathological Reaction to Foreign Vaccination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9"/>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76802" name="Title 8"/>
          <p:cNvSpPr>
            <a:spLocks noGrp="1"/>
          </p:cNvSpPr>
          <p:nvPr>
            <p:ph type="title"/>
          </p:nvPr>
        </p:nvSpPr>
        <p:spPr>
          <a:xfrm>
            <a:off x="517525" y="242888"/>
            <a:ext cx="10972800" cy="865187"/>
          </a:xfrm>
        </p:spPr>
        <p:txBody>
          <a:bodyPr/>
          <a:lstStyle/>
          <a:p>
            <a:r>
              <a:rPr lang="en-US" sz="2800" b="1" smtClean="0">
                <a:solidFill>
                  <a:srgbClr val="002060"/>
                </a:solidFill>
              </a:rPr>
              <a:t>SINUS PERICRANII</a:t>
            </a:r>
            <a:br>
              <a:rPr lang="en-US" sz="2800" b="1" smtClean="0">
                <a:solidFill>
                  <a:srgbClr val="002060"/>
                </a:solidFill>
              </a:rPr>
            </a:br>
            <a:r>
              <a:rPr lang="en-US" sz="2000" b="1" smtClean="0">
                <a:solidFill>
                  <a:srgbClr val="002060"/>
                </a:solidFill>
              </a:rPr>
              <a:t>MIDLINE FUSION ANOMALIES</a:t>
            </a:r>
          </a:p>
        </p:txBody>
      </p:sp>
      <p:grpSp>
        <p:nvGrpSpPr>
          <p:cNvPr id="76803" name="Group 1"/>
          <p:cNvGrpSpPr>
            <a:grpSpLocks/>
          </p:cNvGrpSpPr>
          <p:nvPr/>
        </p:nvGrpSpPr>
        <p:grpSpPr bwMode="auto">
          <a:xfrm>
            <a:off x="187325" y="1222375"/>
            <a:ext cx="11674475" cy="4659313"/>
            <a:chOff x="1524000" y="2362200"/>
            <a:chExt cx="9356249" cy="3733800"/>
          </a:xfrm>
        </p:grpSpPr>
        <p:pic>
          <p:nvPicPr>
            <p:cNvPr id="76804" name="Picture 2" descr="sinus1.JPG"/>
            <p:cNvPicPr>
              <a:picLocks noChangeAspect="1"/>
            </p:cNvPicPr>
            <p:nvPr/>
          </p:nvPicPr>
          <p:blipFill>
            <a:blip r:embed="rId4"/>
            <a:srcRect/>
            <a:stretch>
              <a:fillRect/>
            </a:stretch>
          </p:blipFill>
          <p:spPr bwMode="auto">
            <a:xfrm>
              <a:off x="6003449" y="2362200"/>
              <a:ext cx="4876800" cy="3733800"/>
            </a:xfrm>
            <a:prstGeom prst="rect">
              <a:avLst/>
            </a:prstGeom>
            <a:noFill/>
            <a:ln w="9525">
              <a:noFill/>
              <a:miter lim="800000"/>
              <a:headEnd/>
              <a:tailEnd/>
            </a:ln>
          </p:spPr>
        </p:pic>
        <p:pic>
          <p:nvPicPr>
            <p:cNvPr id="76805" name="Picture 4" descr="sinus2.JPG"/>
            <p:cNvPicPr>
              <a:picLocks noChangeAspect="1"/>
            </p:cNvPicPr>
            <p:nvPr/>
          </p:nvPicPr>
          <p:blipFill>
            <a:blip r:embed="rId5"/>
            <a:srcRect l="3600" r="3600"/>
            <a:stretch>
              <a:fillRect/>
            </a:stretch>
          </p:blipFill>
          <p:spPr bwMode="auto">
            <a:xfrm>
              <a:off x="1524000" y="2362200"/>
              <a:ext cx="4384248" cy="3733800"/>
            </a:xfrm>
            <a:prstGeom prst="rect">
              <a:avLst/>
            </a:prstGeom>
            <a:noFill/>
            <a:ln w="9525">
              <a:noFill/>
              <a:miter lim="800000"/>
              <a:headEnd/>
              <a:tailEnd/>
            </a:ln>
          </p:spPr>
        </p:pic>
        <p:sp>
          <p:nvSpPr>
            <p:cNvPr id="76806" name="TextBox 5"/>
            <p:cNvSpPr txBox="1">
              <a:spLocks noChangeArrowheads="1"/>
            </p:cNvSpPr>
            <p:nvPr/>
          </p:nvSpPr>
          <p:spPr bwMode="auto">
            <a:xfrm>
              <a:off x="2057401" y="3124200"/>
              <a:ext cx="763351" cy="369332"/>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SCALP</a:t>
              </a:r>
            </a:p>
          </p:txBody>
        </p:sp>
        <p:sp>
          <p:nvSpPr>
            <p:cNvPr id="76807" name="TextBox 6"/>
            <p:cNvSpPr txBox="1">
              <a:spLocks noChangeArrowheads="1"/>
            </p:cNvSpPr>
            <p:nvPr/>
          </p:nvSpPr>
          <p:spPr bwMode="auto">
            <a:xfrm>
              <a:off x="1905000" y="5257800"/>
              <a:ext cx="2820526" cy="369332"/>
            </a:xfrm>
            <a:prstGeom prst="rect">
              <a:avLst/>
            </a:prstGeom>
            <a:noFill/>
            <a:ln w="9525">
              <a:noFill/>
              <a:miter lim="800000"/>
              <a:headEnd/>
              <a:tailEnd/>
            </a:ln>
          </p:spPr>
          <p:txBody>
            <a:bodyPr>
              <a:spAutoFit/>
            </a:bodyPr>
            <a:lstStyle/>
            <a:p>
              <a:r>
                <a:rPr lang="en-US">
                  <a:solidFill>
                    <a:srgbClr val="FFFF00"/>
                  </a:solidFill>
                  <a:latin typeface="Calibri" pitchFamily="34" charset="0"/>
                </a:rPr>
                <a:t>BONY CALVARIUM</a:t>
              </a:r>
            </a:p>
          </p:txBody>
        </p:sp>
        <p:sp>
          <p:nvSpPr>
            <p:cNvPr id="76808" name="TextBox 7"/>
            <p:cNvSpPr txBox="1">
              <a:spLocks noChangeArrowheads="1"/>
            </p:cNvSpPr>
            <p:nvPr/>
          </p:nvSpPr>
          <p:spPr bwMode="auto">
            <a:xfrm>
              <a:off x="4876800" y="5105400"/>
              <a:ext cx="891654" cy="369332"/>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DEFECT</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5"/>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78850" name="Title 1"/>
          <p:cNvSpPr>
            <a:spLocks noGrp="1"/>
          </p:cNvSpPr>
          <p:nvPr>
            <p:ph type="ctrTitle"/>
          </p:nvPr>
        </p:nvSpPr>
        <p:spPr>
          <a:xfrm>
            <a:off x="2286000" y="152400"/>
            <a:ext cx="7772400" cy="987425"/>
          </a:xfrm>
        </p:spPr>
        <p:txBody>
          <a:bodyPr/>
          <a:lstStyle/>
          <a:p>
            <a:r>
              <a:rPr lang="en-US" sz="2800" b="1" smtClean="0">
                <a:solidFill>
                  <a:schemeClr val="bg1"/>
                </a:solidFill>
              </a:rPr>
              <a:t>INFLAMMATORY BREAST CA</a:t>
            </a:r>
          </a:p>
        </p:txBody>
      </p:sp>
      <p:pic>
        <p:nvPicPr>
          <p:cNvPr id="78851" name="Picture 3"/>
          <p:cNvPicPr>
            <a:picLocks noChangeAspect="1"/>
          </p:cNvPicPr>
          <p:nvPr/>
        </p:nvPicPr>
        <p:blipFill>
          <a:blip r:embed="rId4"/>
          <a:srcRect t="6418" r="59846"/>
          <a:stretch>
            <a:fillRect/>
          </a:stretch>
        </p:blipFill>
        <p:spPr bwMode="auto">
          <a:xfrm>
            <a:off x="2609850" y="1039813"/>
            <a:ext cx="2159000" cy="4843462"/>
          </a:xfrm>
          <a:prstGeom prst="rect">
            <a:avLst/>
          </a:prstGeom>
          <a:noFill/>
          <a:ln w="9525">
            <a:noFill/>
            <a:miter lim="800000"/>
            <a:headEnd/>
            <a:tailEnd/>
          </a:ln>
        </p:spPr>
      </p:pic>
      <p:pic>
        <p:nvPicPr>
          <p:cNvPr id="78852" name="Picture 4" descr="A close-up of a medical scan&#10;&#10;Description automatically generated"/>
          <p:cNvPicPr>
            <a:picLocks noChangeAspect="1"/>
          </p:cNvPicPr>
          <p:nvPr/>
        </p:nvPicPr>
        <p:blipFill>
          <a:blip r:embed="rId5"/>
          <a:srcRect l="11578" t="12584" r="12859" b="681"/>
          <a:stretch>
            <a:fillRect/>
          </a:stretch>
        </p:blipFill>
        <p:spPr bwMode="auto">
          <a:xfrm>
            <a:off x="4829175" y="1039813"/>
            <a:ext cx="4897438" cy="484981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1"/>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80898" name="Title 8"/>
          <p:cNvSpPr>
            <a:spLocks noGrp="1"/>
          </p:cNvSpPr>
          <p:nvPr>
            <p:ph type="title"/>
          </p:nvPr>
        </p:nvSpPr>
        <p:spPr>
          <a:xfrm>
            <a:off x="3584575" y="179388"/>
            <a:ext cx="4449763" cy="1143000"/>
          </a:xfrm>
        </p:spPr>
        <p:txBody>
          <a:bodyPr/>
          <a:lstStyle/>
          <a:p>
            <a:r>
              <a:rPr lang="en-US" sz="2800" b="1" smtClean="0">
                <a:solidFill>
                  <a:srgbClr val="002060"/>
                </a:solidFill>
              </a:rPr>
              <a:t>GLOMUS TUMOR</a:t>
            </a:r>
            <a:br>
              <a:rPr lang="en-US" sz="2800" b="1" smtClean="0">
                <a:solidFill>
                  <a:srgbClr val="002060"/>
                </a:solidFill>
              </a:rPr>
            </a:br>
            <a:r>
              <a:rPr lang="en-US" sz="2400" b="1" smtClean="0">
                <a:solidFill>
                  <a:srgbClr val="002060"/>
                </a:solidFill>
              </a:rPr>
              <a:t>ERYTHRONYCHIA 5 YRS</a:t>
            </a:r>
          </a:p>
        </p:txBody>
      </p:sp>
      <p:grpSp>
        <p:nvGrpSpPr>
          <p:cNvPr id="80899" name="Group 3"/>
          <p:cNvGrpSpPr>
            <a:grpSpLocks/>
          </p:cNvGrpSpPr>
          <p:nvPr/>
        </p:nvGrpSpPr>
        <p:grpSpPr bwMode="auto">
          <a:xfrm>
            <a:off x="238125" y="1377950"/>
            <a:ext cx="11598275" cy="3711575"/>
            <a:chOff x="906481" y="2286000"/>
            <a:chExt cx="9761519" cy="3124200"/>
          </a:xfrm>
        </p:grpSpPr>
        <p:pic>
          <p:nvPicPr>
            <p:cNvPr id="80900" name="Picture 1"/>
            <p:cNvPicPr>
              <a:picLocks noChangeAspect="1"/>
            </p:cNvPicPr>
            <p:nvPr/>
          </p:nvPicPr>
          <p:blipFill>
            <a:blip r:embed="rId4"/>
            <a:srcRect l="27499" t="18889" r="11667" b="26666"/>
            <a:stretch>
              <a:fillRect/>
            </a:stretch>
          </p:blipFill>
          <p:spPr bwMode="auto">
            <a:xfrm>
              <a:off x="906481" y="2286000"/>
              <a:ext cx="3276600" cy="3124200"/>
            </a:xfrm>
            <a:prstGeom prst="rect">
              <a:avLst/>
            </a:prstGeom>
            <a:noFill/>
            <a:ln w="9525">
              <a:noFill/>
              <a:miter lim="800000"/>
              <a:headEnd/>
              <a:tailEnd/>
            </a:ln>
          </p:spPr>
        </p:pic>
        <p:pic>
          <p:nvPicPr>
            <p:cNvPr id="80901" name="Picture 2"/>
            <p:cNvPicPr>
              <a:picLocks noChangeAspect="1"/>
            </p:cNvPicPr>
            <p:nvPr/>
          </p:nvPicPr>
          <p:blipFill>
            <a:blip r:embed="rId5"/>
            <a:srcRect l="1999" t="35213" r="10001" b="30984"/>
            <a:stretch>
              <a:fillRect/>
            </a:stretch>
          </p:blipFill>
          <p:spPr bwMode="auto">
            <a:xfrm>
              <a:off x="4267200" y="2286000"/>
              <a:ext cx="6400800" cy="3124200"/>
            </a:xfrm>
            <a:prstGeom prst="rect">
              <a:avLst/>
            </a:prstGeom>
            <a:noFill/>
            <a:ln w="9525">
              <a:noFill/>
              <a:miter lim="800000"/>
              <a:headEnd/>
              <a:tailEnd/>
            </a:ln>
          </p:spPr>
        </p:pic>
        <p:sp>
          <p:nvSpPr>
            <p:cNvPr id="80902" name="TextBox 4"/>
            <p:cNvSpPr txBox="1">
              <a:spLocks noChangeArrowheads="1"/>
            </p:cNvSpPr>
            <p:nvPr/>
          </p:nvSpPr>
          <p:spPr bwMode="auto">
            <a:xfrm>
              <a:off x="3331331" y="4901760"/>
              <a:ext cx="7037504" cy="461665"/>
            </a:xfrm>
            <a:prstGeom prst="rect">
              <a:avLst/>
            </a:prstGeom>
            <a:noFill/>
            <a:ln w="9525">
              <a:noFill/>
              <a:miter lim="800000"/>
              <a:headEnd/>
              <a:tailEnd/>
            </a:ln>
          </p:spPr>
          <p:txBody>
            <a:bodyPr wrap="none">
              <a:spAutoFit/>
            </a:bodyPr>
            <a:lstStyle/>
            <a:p>
              <a:r>
                <a:rPr lang="en-US">
                  <a:latin typeface="Calibri" pitchFamily="34" charset="0"/>
                </a:rPr>
                <a:t>			</a:t>
              </a:r>
              <a:r>
                <a:rPr lang="en-US" sz="2400" b="1">
                  <a:latin typeface="Calibri" pitchFamily="34" charset="0"/>
                </a:rPr>
                <a:t>SONOGRAM                            DOPPLER SCAN</a:t>
              </a:r>
            </a:p>
          </p:txBody>
        </p:sp>
        <p:cxnSp>
          <p:nvCxnSpPr>
            <p:cNvPr id="7" name="Straight Arrow Connector 6"/>
            <p:cNvCxnSpPr/>
            <p:nvPr/>
          </p:nvCxnSpPr>
          <p:spPr>
            <a:xfrm flipH="1" flipV="1">
              <a:off x="6400509" y="3657013"/>
              <a:ext cx="304630" cy="38217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562777" y="3657013"/>
              <a:ext cx="304630" cy="38217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0905" name="TextBox 10"/>
            <p:cNvSpPr txBox="1">
              <a:spLocks noChangeArrowheads="1"/>
            </p:cNvSpPr>
            <p:nvPr/>
          </p:nvSpPr>
          <p:spPr bwMode="auto">
            <a:xfrm>
              <a:off x="4186715" y="2417802"/>
              <a:ext cx="4962384" cy="369332"/>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CURVILINEAR BONEY REMODELLING     HYPEREMIA</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9"/>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82946" name="Title 8"/>
          <p:cNvSpPr>
            <a:spLocks noGrp="1"/>
          </p:cNvSpPr>
          <p:nvPr>
            <p:ph type="title"/>
          </p:nvPr>
        </p:nvSpPr>
        <p:spPr>
          <a:xfrm>
            <a:off x="3890963" y="357188"/>
            <a:ext cx="4116387" cy="446087"/>
          </a:xfrm>
        </p:spPr>
        <p:txBody>
          <a:bodyPr/>
          <a:lstStyle/>
          <a:p>
            <a:pPr eaLnBrk="1" hangingPunct="1"/>
            <a:r>
              <a:rPr lang="en-US" sz="2800" b="1" smtClean="0">
                <a:solidFill>
                  <a:schemeClr val="tx1"/>
                </a:solidFill>
              </a:rPr>
              <a:t>CHRONIC PSORIASIS</a:t>
            </a:r>
          </a:p>
        </p:txBody>
      </p:sp>
      <p:sp>
        <p:nvSpPr>
          <p:cNvPr id="82947" name="TextBox 3"/>
          <p:cNvSpPr txBox="1">
            <a:spLocks noChangeArrowheads="1"/>
          </p:cNvSpPr>
          <p:nvPr/>
        </p:nvSpPr>
        <p:spPr bwMode="auto">
          <a:xfrm>
            <a:off x="1350963" y="5438775"/>
            <a:ext cx="9693275" cy="400050"/>
          </a:xfrm>
          <a:prstGeom prst="rect">
            <a:avLst/>
          </a:prstGeom>
          <a:noFill/>
          <a:ln w="9525">
            <a:noFill/>
            <a:miter lim="800000"/>
            <a:headEnd/>
            <a:tailEnd/>
          </a:ln>
        </p:spPr>
        <p:txBody>
          <a:bodyPr>
            <a:spAutoFit/>
          </a:bodyPr>
          <a:lstStyle/>
          <a:p>
            <a:r>
              <a:rPr lang="en-US" sz="2000" b="1"/>
              <a:t>(1) NORMAL DERMIS = 1 MM                              (2) THICKENED DERMIS = 3 MM</a:t>
            </a:r>
          </a:p>
        </p:txBody>
      </p:sp>
      <p:grpSp>
        <p:nvGrpSpPr>
          <p:cNvPr id="82948" name="Group 6"/>
          <p:cNvGrpSpPr>
            <a:grpSpLocks/>
          </p:cNvGrpSpPr>
          <p:nvPr/>
        </p:nvGrpSpPr>
        <p:grpSpPr bwMode="auto">
          <a:xfrm>
            <a:off x="269875" y="1084263"/>
            <a:ext cx="11642725" cy="4332287"/>
            <a:chOff x="1452745" y="2209800"/>
            <a:chExt cx="9215255" cy="3429000"/>
          </a:xfrm>
        </p:grpSpPr>
        <p:pic>
          <p:nvPicPr>
            <p:cNvPr id="82949" name="Picture 1"/>
            <p:cNvPicPr>
              <a:picLocks noChangeAspect="1"/>
            </p:cNvPicPr>
            <p:nvPr/>
          </p:nvPicPr>
          <p:blipFill>
            <a:blip r:embed="rId4"/>
            <a:srcRect l="15942" t="7729" r="2899" b="24638"/>
            <a:stretch>
              <a:fillRect/>
            </a:stretch>
          </p:blipFill>
          <p:spPr bwMode="auto">
            <a:xfrm>
              <a:off x="1452745" y="2209800"/>
              <a:ext cx="4495800" cy="3429000"/>
            </a:xfrm>
            <a:prstGeom prst="rect">
              <a:avLst/>
            </a:prstGeom>
            <a:noFill/>
            <a:ln w="9525">
              <a:noFill/>
              <a:miter lim="800000"/>
              <a:headEnd/>
              <a:tailEnd/>
            </a:ln>
          </p:spPr>
        </p:pic>
        <p:pic>
          <p:nvPicPr>
            <p:cNvPr id="82950" name="Picture 2"/>
            <p:cNvPicPr>
              <a:picLocks noChangeAspect="1"/>
            </p:cNvPicPr>
            <p:nvPr/>
          </p:nvPicPr>
          <p:blipFill>
            <a:blip r:embed="rId5"/>
            <a:srcRect l="15625" t="15062" r="23438" b="54137"/>
            <a:stretch>
              <a:fillRect/>
            </a:stretch>
          </p:blipFill>
          <p:spPr bwMode="auto">
            <a:xfrm>
              <a:off x="6019800" y="2209801"/>
              <a:ext cx="4648200" cy="3428999"/>
            </a:xfrm>
            <a:prstGeom prst="rect">
              <a:avLst/>
            </a:prstGeom>
            <a:noFill/>
            <a:ln w="9525">
              <a:noFill/>
              <a:miter lim="800000"/>
              <a:headEnd/>
              <a:tailEnd/>
            </a:ln>
          </p:spPr>
        </p:pic>
        <p:sp>
          <p:nvSpPr>
            <p:cNvPr id="82951" name="TextBox 4"/>
            <p:cNvSpPr txBox="1">
              <a:spLocks noChangeArrowheads="1"/>
            </p:cNvSpPr>
            <p:nvPr/>
          </p:nvSpPr>
          <p:spPr bwMode="auto">
            <a:xfrm>
              <a:off x="7129670" y="4492487"/>
              <a:ext cx="1197764" cy="369332"/>
            </a:xfrm>
            <a:prstGeom prst="rect">
              <a:avLst/>
            </a:prstGeom>
            <a:noFill/>
            <a:ln w="9525">
              <a:noFill/>
              <a:miter lim="800000"/>
              <a:headEnd/>
              <a:tailEnd/>
            </a:ln>
          </p:spPr>
          <p:txBody>
            <a:bodyPr wrap="none">
              <a:spAutoFit/>
            </a:bodyPr>
            <a:lstStyle/>
            <a:p>
              <a:r>
                <a:rPr lang="en-US">
                  <a:solidFill>
                    <a:schemeClr val="bg1"/>
                  </a:solidFill>
                </a:rPr>
                <a:t>olecranon</a:t>
              </a:r>
            </a:p>
          </p:txBody>
        </p:sp>
        <p:sp>
          <p:nvSpPr>
            <p:cNvPr id="82952" name="TextBox 5"/>
            <p:cNvSpPr txBox="1">
              <a:spLocks noChangeArrowheads="1"/>
            </p:cNvSpPr>
            <p:nvPr/>
          </p:nvSpPr>
          <p:spPr bwMode="auto">
            <a:xfrm>
              <a:off x="9236765" y="2584174"/>
              <a:ext cx="1082348" cy="369332"/>
            </a:xfrm>
            <a:prstGeom prst="rect">
              <a:avLst/>
            </a:prstGeom>
            <a:noFill/>
            <a:ln w="9525">
              <a:noFill/>
              <a:miter lim="800000"/>
              <a:headEnd/>
              <a:tailEnd/>
            </a:ln>
          </p:spPr>
          <p:txBody>
            <a:bodyPr wrap="none">
              <a:spAutoFit/>
            </a:bodyPr>
            <a:lstStyle/>
            <a:p>
              <a:r>
                <a:rPr lang="en-US">
                  <a:solidFill>
                    <a:schemeClr val="bg1"/>
                  </a:solidFill>
                </a:rPr>
                <a:t>DERMIS</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5"/>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87042" name="Title 8"/>
          <p:cNvSpPr>
            <a:spLocks noGrp="1"/>
          </p:cNvSpPr>
          <p:nvPr>
            <p:ph type="title"/>
          </p:nvPr>
        </p:nvSpPr>
        <p:spPr>
          <a:xfrm>
            <a:off x="1828800" y="274638"/>
            <a:ext cx="8534400" cy="604837"/>
          </a:xfrm>
        </p:spPr>
        <p:txBody>
          <a:bodyPr/>
          <a:lstStyle/>
          <a:p>
            <a:pPr eaLnBrk="1" hangingPunct="1"/>
            <a:r>
              <a:rPr lang="en-US" sz="2800" b="1" smtClean="0">
                <a:solidFill>
                  <a:schemeClr val="tx1"/>
                </a:solidFill>
              </a:rPr>
              <a:t>PSORIATIC VESSEL DENSITY</a:t>
            </a:r>
          </a:p>
        </p:txBody>
      </p:sp>
      <p:pic>
        <p:nvPicPr>
          <p:cNvPr id="87043" name="Picture 2" descr="BOEHM.jpg"/>
          <p:cNvPicPr>
            <a:picLocks noChangeAspect="1"/>
          </p:cNvPicPr>
          <p:nvPr/>
        </p:nvPicPr>
        <p:blipFill>
          <a:blip r:embed="rId4"/>
          <a:srcRect l="6940" t="36000" r="10353" b="36365"/>
          <a:stretch>
            <a:fillRect/>
          </a:stretch>
        </p:blipFill>
        <p:spPr bwMode="auto">
          <a:xfrm>
            <a:off x="1624013" y="887413"/>
            <a:ext cx="9348787" cy="4851400"/>
          </a:xfrm>
          <a:prstGeom prst="rect">
            <a:avLst/>
          </a:prstGeom>
          <a:noFill/>
          <a:ln w="9525">
            <a:noFill/>
            <a:miter lim="800000"/>
            <a:headEnd/>
            <a:tailEnd/>
          </a:ln>
        </p:spPr>
      </p:pic>
      <p:sp>
        <p:nvSpPr>
          <p:cNvPr id="87044" name="TextBox 3"/>
          <p:cNvSpPr txBox="1">
            <a:spLocks noChangeArrowheads="1"/>
          </p:cNvSpPr>
          <p:nvPr/>
        </p:nvSpPr>
        <p:spPr bwMode="auto">
          <a:xfrm>
            <a:off x="1828800" y="5738813"/>
            <a:ext cx="9144000" cy="369887"/>
          </a:xfrm>
          <a:prstGeom prst="rect">
            <a:avLst/>
          </a:prstGeom>
          <a:noFill/>
          <a:ln w="9525">
            <a:noFill/>
            <a:miter lim="800000"/>
            <a:headEnd/>
            <a:tailEnd/>
          </a:ln>
        </p:spPr>
        <p:txBody>
          <a:bodyPr>
            <a:spAutoFit/>
          </a:bodyPr>
          <a:lstStyle/>
          <a:p>
            <a:r>
              <a:rPr lang="en-US"/>
              <a:t> INFLAMATORY VESSEL DENSITY=9.6 % MAY BE FOLLOWED DURING THERAPY </a:t>
            </a:r>
          </a:p>
        </p:txBody>
      </p:sp>
      <p:sp>
        <p:nvSpPr>
          <p:cNvPr id="2" name="Oval 1"/>
          <p:cNvSpPr/>
          <p:nvPr/>
        </p:nvSpPr>
        <p:spPr>
          <a:xfrm>
            <a:off x="10210800" y="1550988"/>
            <a:ext cx="762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8"/>
          <p:cNvPicPr>
            <a:picLocks noChangeAspect="1"/>
          </p:cNvPicPr>
          <p:nvPr/>
        </p:nvPicPr>
        <p:blipFill>
          <a:blip r:embed="rId2"/>
          <a:srcRect/>
          <a:stretch>
            <a:fillRect/>
          </a:stretch>
        </p:blipFill>
        <p:spPr bwMode="auto">
          <a:xfrm>
            <a:off x="0" y="0"/>
            <a:ext cx="12192000" cy="6119813"/>
          </a:xfrm>
          <a:prstGeom prst="rect">
            <a:avLst/>
          </a:prstGeom>
          <a:noFill/>
          <a:ln w="9525">
            <a:noFill/>
            <a:miter lim="800000"/>
            <a:headEnd/>
            <a:tailEnd/>
          </a:ln>
        </p:spPr>
      </p:pic>
      <p:sp>
        <p:nvSpPr>
          <p:cNvPr id="89090" name="Title 1"/>
          <p:cNvSpPr>
            <a:spLocks noGrp="1"/>
          </p:cNvSpPr>
          <p:nvPr>
            <p:ph type="title"/>
          </p:nvPr>
        </p:nvSpPr>
        <p:spPr>
          <a:xfrm>
            <a:off x="609600" y="274638"/>
            <a:ext cx="10972800" cy="544512"/>
          </a:xfrm>
        </p:spPr>
        <p:txBody>
          <a:bodyPr/>
          <a:lstStyle/>
          <a:p>
            <a:pPr eaLnBrk="1" hangingPunct="1"/>
            <a:r>
              <a:rPr lang="en-US" sz="2800" b="1" smtClean="0">
                <a:solidFill>
                  <a:srgbClr val="002060"/>
                </a:solidFill>
              </a:rPr>
              <a:t>OCT ANATOMY - 1.5 mm DEPTH SCAN</a:t>
            </a:r>
          </a:p>
        </p:txBody>
      </p:sp>
      <p:grpSp>
        <p:nvGrpSpPr>
          <p:cNvPr id="89091" name="Group 3"/>
          <p:cNvGrpSpPr>
            <a:grpSpLocks/>
          </p:cNvGrpSpPr>
          <p:nvPr/>
        </p:nvGrpSpPr>
        <p:grpSpPr bwMode="auto">
          <a:xfrm>
            <a:off x="863600" y="795338"/>
            <a:ext cx="9910763" cy="5146675"/>
            <a:chOff x="1524000" y="1324873"/>
            <a:chExt cx="9144000" cy="4747936"/>
          </a:xfrm>
        </p:grpSpPr>
        <p:pic>
          <p:nvPicPr>
            <p:cNvPr id="89092" name="Picture 2"/>
            <p:cNvPicPr>
              <a:picLocks noChangeAspect="1" noChangeArrowheads="1"/>
            </p:cNvPicPr>
            <p:nvPr/>
          </p:nvPicPr>
          <p:blipFill>
            <a:blip r:embed="rId3"/>
            <a:srcRect b="12904"/>
            <a:stretch>
              <a:fillRect/>
            </a:stretch>
          </p:blipFill>
          <p:spPr bwMode="auto">
            <a:xfrm>
              <a:off x="1524000" y="1324873"/>
              <a:ext cx="9144000" cy="4747936"/>
            </a:xfrm>
            <a:prstGeom prst="rect">
              <a:avLst/>
            </a:prstGeom>
            <a:noFill/>
            <a:ln w="9525">
              <a:noFill/>
              <a:miter lim="800000"/>
              <a:headEnd/>
              <a:tailEnd/>
            </a:ln>
          </p:spPr>
        </p:pic>
        <p:sp>
          <p:nvSpPr>
            <p:cNvPr id="89093" name="TextBox 4"/>
            <p:cNvSpPr txBox="1">
              <a:spLocks noChangeArrowheads="1"/>
            </p:cNvSpPr>
            <p:nvPr/>
          </p:nvSpPr>
          <p:spPr bwMode="auto">
            <a:xfrm>
              <a:off x="5221358" y="2756452"/>
              <a:ext cx="1994045" cy="400110"/>
            </a:xfrm>
            <a:prstGeom prst="rect">
              <a:avLst/>
            </a:prstGeom>
            <a:noFill/>
            <a:ln w="9525">
              <a:noFill/>
              <a:miter lim="800000"/>
              <a:headEnd/>
              <a:tailEnd/>
            </a:ln>
          </p:spPr>
          <p:txBody>
            <a:bodyPr>
              <a:spAutoFit/>
            </a:bodyPr>
            <a:lstStyle/>
            <a:p>
              <a:r>
                <a:rPr lang="en-US" sz="2000">
                  <a:solidFill>
                    <a:schemeClr val="bg1"/>
                  </a:solidFill>
                </a:rPr>
                <a:t>HAIR FOLLICLE</a:t>
              </a:r>
            </a:p>
          </p:txBody>
        </p:sp>
        <p:cxnSp>
          <p:nvCxnSpPr>
            <p:cNvPr id="16" name="Straight Arrow Connector 15">
              <a:extLst>
                <a:ext uri="{FF2B5EF4-FFF2-40B4-BE49-F238E27FC236}"/>
              </a:extLst>
            </p:cNvPr>
            <p:cNvCxnSpPr>
              <a:cxnSpLocks/>
            </p:cNvCxnSpPr>
            <p:nvPr/>
          </p:nvCxnSpPr>
          <p:spPr>
            <a:xfrm flipH="1">
              <a:off x="4611546" y="2954870"/>
              <a:ext cx="609307" cy="52722"/>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89095" name="TextBox 17"/>
            <p:cNvSpPr txBox="1">
              <a:spLocks noChangeArrowheads="1"/>
            </p:cNvSpPr>
            <p:nvPr/>
          </p:nvSpPr>
          <p:spPr bwMode="auto">
            <a:xfrm>
              <a:off x="6520071" y="3949149"/>
              <a:ext cx="2208293" cy="646331"/>
            </a:xfrm>
            <a:prstGeom prst="rect">
              <a:avLst/>
            </a:prstGeom>
            <a:noFill/>
            <a:ln w="9525">
              <a:noFill/>
              <a:miter lim="800000"/>
              <a:headEnd/>
              <a:tailEnd/>
            </a:ln>
          </p:spPr>
          <p:txBody>
            <a:bodyPr>
              <a:spAutoFit/>
            </a:bodyPr>
            <a:lstStyle/>
            <a:p>
              <a:r>
                <a:rPr lang="en-US">
                  <a:solidFill>
                    <a:schemeClr val="bg1"/>
                  </a:solidFill>
                </a:rPr>
                <a:t>SEBACEOUS</a:t>
              </a:r>
            </a:p>
            <a:p>
              <a:r>
                <a:rPr lang="en-US">
                  <a:solidFill>
                    <a:schemeClr val="bg1"/>
                  </a:solidFill>
                </a:rPr>
                <a:t>GLAND</a:t>
              </a:r>
            </a:p>
          </p:txBody>
        </p:sp>
        <p:sp>
          <p:nvSpPr>
            <p:cNvPr id="89096" name="TextBox 5"/>
            <p:cNvSpPr txBox="1">
              <a:spLocks noChangeArrowheads="1"/>
            </p:cNvSpPr>
            <p:nvPr/>
          </p:nvSpPr>
          <p:spPr bwMode="auto">
            <a:xfrm>
              <a:off x="5751444" y="1881809"/>
              <a:ext cx="1463959" cy="369332"/>
            </a:xfrm>
            <a:prstGeom prst="rect">
              <a:avLst/>
            </a:prstGeom>
            <a:noFill/>
            <a:ln w="9525">
              <a:noFill/>
              <a:miter lim="800000"/>
              <a:headEnd/>
              <a:tailEnd/>
            </a:ln>
          </p:spPr>
          <p:txBody>
            <a:bodyPr>
              <a:spAutoFit/>
            </a:bodyPr>
            <a:lstStyle/>
            <a:p>
              <a:r>
                <a:rPr lang="en-US" b="1">
                  <a:solidFill>
                    <a:schemeClr val="bg1"/>
                  </a:solidFill>
                </a:rPr>
                <a:t>epidermis</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6"/>
          <p:cNvPicPr>
            <a:picLocks noChangeAspect="1"/>
          </p:cNvPicPr>
          <p:nvPr/>
        </p:nvPicPr>
        <p:blipFill>
          <a:blip r:embed="rId2"/>
          <a:srcRect/>
          <a:stretch>
            <a:fillRect/>
          </a:stretch>
        </p:blipFill>
        <p:spPr bwMode="auto">
          <a:xfrm>
            <a:off x="0" y="0"/>
            <a:ext cx="12192000" cy="6119813"/>
          </a:xfrm>
          <a:prstGeom prst="rect">
            <a:avLst/>
          </a:prstGeom>
          <a:noFill/>
          <a:ln w="9525">
            <a:noFill/>
            <a:miter lim="800000"/>
            <a:headEnd/>
            <a:tailEnd/>
          </a:ln>
        </p:spPr>
      </p:pic>
      <p:grpSp>
        <p:nvGrpSpPr>
          <p:cNvPr id="90114" name="Group 1"/>
          <p:cNvGrpSpPr>
            <a:grpSpLocks/>
          </p:cNvGrpSpPr>
          <p:nvPr/>
        </p:nvGrpSpPr>
        <p:grpSpPr bwMode="auto">
          <a:xfrm>
            <a:off x="833438" y="207963"/>
            <a:ext cx="10371137" cy="5446712"/>
            <a:chOff x="1524001" y="1114778"/>
            <a:chExt cx="8813785" cy="4628445"/>
          </a:xfrm>
        </p:grpSpPr>
        <p:pic>
          <p:nvPicPr>
            <p:cNvPr id="90117" name="Picture 3"/>
            <p:cNvPicPr>
              <a:picLocks noChangeAspect="1"/>
            </p:cNvPicPr>
            <p:nvPr/>
          </p:nvPicPr>
          <p:blipFill>
            <a:blip r:embed="rId3"/>
            <a:srcRect l="-11111" t="-11450" r="32207" b="2"/>
            <a:stretch>
              <a:fillRect/>
            </a:stretch>
          </p:blipFill>
          <p:spPr bwMode="auto">
            <a:xfrm>
              <a:off x="1524001" y="1114778"/>
              <a:ext cx="6493565" cy="4628445"/>
            </a:xfrm>
            <a:prstGeom prst="rect">
              <a:avLst/>
            </a:prstGeom>
            <a:noFill/>
            <a:ln w="9525">
              <a:noFill/>
              <a:miter lim="800000"/>
              <a:headEnd/>
              <a:tailEnd/>
            </a:ln>
          </p:spPr>
        </p:pic>
        <p:sp>
          <p:nvSpPr>
            <p:cNvPr id="90118" name="TextBox 2"/>
            <p:cNvSpPr txBox="1">
              <a:spLocks noChangeArrowheads="1"/>
            </p:cNvSpPr>
            <p:nvPr/>
          </p:nvSpPr>
          <p:spPr bwMode="auto">
            <a:xfrm>
              <a:off x="8282608" y="1978127"/>
              <a:ext cx="2055178" cy="3046988"/>
            </a:xfrm>
            <a:prstGeom prst="rect">
              <a:avLst/>
            </a:prstGeom>
            <a:noFill/>
            <a:ln w="9525">
              <a:noFill/>
              <a:miter lim="800000"/>
              <a:headEnd/>
              <a:tailEnd/>
            </a:ln>
          </p:spPr>
          <p:txBody>
            <a:bodyPr>
              <a:spAutoFit/>
            </a:bodyPr>
            <a:lstStyle/>
            <a:p>
              <a:r>
                <a:rPr lang="en-US" sz="2400">
                  <a:solidFill>
                    <a:srgbClr val="002060"/>
                  </a:solidFill>
                </a:rPr>
                <a:t>Nd: YAG  </a:t>
              </a:r>
            </a:p>
            <a:p>
              <a:r>
                <a:rPr lang="en-US" sz="2400">
                  <a:solidFill>
                    <a:srgbClr val="002060"/>
                  </a:solidFill>
                </a:rPr>
                <a:t>Pre treatment</a:t>
              </a:r>
            </a:p>
            <a:p>
              <a:endParaRPr lang="en-US" sz="2400">
                <a:solidFill>
                  <a:srgbClr val="002060"/>
                </a:solidFill>
              </a:endParaRPr>
            </a:p>
            <a:p>
              <a:endParaRPr lang="en-US" sz="2400">
                <a:solidFill>
                  <a:srgbClr val="002060"/>
                </a:solidFill>
              </a:endParaRPr>
            </a:p>
            <a:p>
              <a:endParaRPr lang="en-US" sz="2400">
                <a:solidFill>
                  <a:srgbClr val="002060"/>
                </a:solidFill>
              </a:endParaRPr>
            </a:p>
            <a:p>
              <a:endParaRPr lang="en-US" sz="2400">
                <a:solidFill>
                  <a:srgbClr val="002060"/>
                </a:solidFill>
              </a:endParaRPr>
            </a:p>
            <a:p>
              <a:r>
                <a:rPr lang="en-US" sz="2400">
                  <a:solidFill>
                    <a:srgbClr val="002060"/>
                  </a:solidFill>
                </a:rPr>
                <a:t>Post treatment</a:t>
              </a:r>
            </a:p>
          </p:txBody>
        </p:sp>
      </p:grpSp>
      <p:sp>
        <p:nvSpPr>
          <p:cNvPr id="90115" name="TextBox 4"/>
          <p:cNvSpPr txBox="1">
            <a:spLocks noChangeArrowheads="1"/>
          </p:cNvSpPr>
          <p:nvPr/>
        </p:nvSpPr>
        <p:spPr bwMode="auto">
          <a:xfrm>
            <a:off x="506413" y="5756275"/>
            <a:ext cx="11191875" cy="369888"/>
          </a:xfrm>
          <a:prstGeom prst="rect">
            <a:avLst/>
          </a:prstGeom>
          <a:noFill/>
          <a:ln w="9525">
            <a:noFill/>
            <a:miter lim="800000"/>
            <a:headEnd/>
            <a:tailEnd/>
          </a:ln>
        </p:spPr>
        <p:txBody>
          <a:bodyPr>
            <a:spAutoFit/>
          </a:bodyPr>
          <a:lstStyle/>
          <a:p>
            <a:r>
              <a:rPr lang="en-US" b="1">
                <a:solidFill>
                  <a:srgbClr val="002060"/>
                </a:solidFill>
              </a:rPr>
              <a:t>Courtesy: Prof. Welzel in Bard Ed: IMAGE GUIDED DERMATOLOGIC TREATMENT  (Springer 2020)</a:t>
            </a:r>
          </a:p>
        </p:txBody>
      </p:sp>
      <p:sp>
        <p:nvSpPr>
          <p:cNvPr id="90116" name="TextBox 5"/>
          <p:cNvSpPr txBox="1">
            <a:spLocks noChangeArrowheads="1"/>
          </p:cNvSpPr>
          <p:nvPr/>
        </p:nvSpPr>
        <p:spPr bwMode="auto">
          <a:xfrm>
            <a:off x="1420813" y="207963"/>
            <a:ext cx="8720137" cy="523875"/>
          </a:xfrm>
          <a:prstGeom prst="rect">
            <a:avLst/>
          </a:prstGeom>
          <a:noFill/>
          <a:ln w="9525">
            <a:noFill/>
            <a:miter lim="800000"/>
            <a:headEnd/>
            <a:tailEnd/>
          </a:ln>
        </p:spPr>
        <p:txBody>
          <a:bodyPr>
            <a:spAutoFit/>
          </a:bodyPr>
          <a:lstStyle/>
          <a:p>
            <a:pPr algn="ctr"/>
            <a:r>
              <a:rPr lang="en-US" sz="2800" b="1">
                <a:solidFill>
                  <a:srgbClr val="002060"/>
                </a:solidFill>
              </a:rPr>
              <a:t>ANGIOMA:  DERMOSCOPY  VS  ANGIO-OCT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ubtítulo 1"/>
          <p:cNvSpPr>
            <a:spLocks noGrp="1"/>
          </p:cNvSpPr>
          <p:nvPr>
            <p:ph type="subTitle" idx="1"/>
          </p:nvPr>
        </p:nvSpPr>
        <p:spPr>
          <a:xfrm>
            <a:off x="3482975" y="4100513"/>
            <a:ext cx="5649913" cy="733425"/>
          </a:xfrm>
        </p:spPr>
        <p:txBody>
          <a:bodyPr/>
          <a:lstStyle/>
          <a:p>
            <a:r>
              <a:rPr lang="en-US" sz="2000" smtClean="0">
                <a:solidFill>
                  <a:schemeClr val="bg1"/>
                </a:solidFill>
              </a:rPr>
              <a:t>ROBERT BARD, MD, DABR, FAIUM, FASLMS</a:t>
            </a:r>
          </a:p>
          <a:p>
            <a:r>
              <a:rPr lang="en-US" sz="1600" smtClean="0">
                <a:solidFill>
                  <a:schemeClr val="bg1"/>
                </a:solidFill>
              </a:rPr>
              <a:t>Director,  Bard Diagnostic Imaging</a:t>
            </a:r>
          </a:p>
        </p:txBody>
      </p:sp>
      <p:sp>
        <p:nvSpPr>
          <p:cNvPr id="3" name="Título 2">
            <a:extLst>
              <a:ext uri="{FF2B5EF4-FFF2-40B4-BE49-F238E27FC236}"/>
            </a:extLst>
          </p:cNvPr>
          <p:cNvSpPr>
            <a:spLocks noGrp="1"/>
          </p:cNvSpPr>
          <p:nvPr>
            <p:ph type="title"/>
          </p:nvPr>
        </p:nvSpPr>
        <p:spPr>
          <a:xfrm>
            <a:off x="1747838" y="2546350"/>
            <a:ext cx="9018587" cy="1196975"/>
          </a:xfrm>
        </p:spPr>
        <p:txBody>
          <a:bodyPr rtlCol="0">
            <a:normAutofit fontScale="90000"/>
          </a:bodyPr>
          <a:lstStyle/>
          <a:p>
            <a:pPr fontAlgn="auto">
              <a:spcAft>
                <a:spcPts val="0"/>
              </a:spcAft>
              <a:defRPr/>
            </a:pPr>
            <a:r>
              <a:rPr lang="en-US" sz="4000" b="1" dirty="0"/>
              <a:t>MICROVASCULAR IMAGE GUIDED</a:t>
            </a:r>
            <a:br>
              <a:rPr lang="en-US" sz="4000" b="1" dirty="0"/>
            </a:br>
            <a:r>
              <a:rPr lang="en-US" sz="4000" b="1" dirty="0"/>
              <a:t>TREATMENT OF ARTHRITIS</a:t>
            </a:r>
          </a:p>
        </p:txBody>
      </p:sp>
      <p:pic>
        <p:nvPicPr>
          <p:cNvPr id="91139" name="Picture 4"/>
          <p:cNvPicPr>
            <a:picLocks noChangeAspect="1"/>
          </p:cNvPicPr>
          <p:nvPr/>
        </p:nvPicPr>
        <p:blipFill>
          <a:blip r:embed="rId2"/>
          <a:srcRect/>
          <a:stretch>
            <a:fillRect/>
          </a:stretch>
        </p:blipFill>
        <p:spPr bwMode="auto">
          <a:xfrm>
            <a:off x="760413" y="4100513"/>
            <a:ext cx="2054225" cy="1373187"/>
          </a:xfrm>
          <a:prstGeom prst="rect">
            <a:avLst/>
          </a:prstGeom>
          <a:noFill/>
          <a:ln w="9525">
            <a:noFill/>
            <a:miter lim="800000"/>
            <a:headEnd/>
            <a:tailEnd/>
          </a:ln>
        </p:spPr>
      </p:pic>
      <p:pic>
        <p:nvPicPr>
          <p:cNvPr id="91140" name="Picture 5"/>
          <p:cNvPicPr>
            <a:picLocks noChangeAspect="1"/>
          </p:cNvPicPr>
          <p:nvPr/>
        </p:nvPicPr>
        <p:blipFill>
          <a:blip r:embed="rId3"/>
          <a:srcRect/>
          <a:stretch>
            <a:fillRect/>
          </a:stretch>
        </p:blipFill>
        <p:spPr bwMode="auto">
          <a:xfrm>
            <a:off x="9442450" y="3817938"/>
            <a:ext cx="2030413" cy="2032000"/>
          </a:xfrm>
          <a:prstGeom prst="rect">
            <a:avLst/>
          </a:prstGeom>
          <a:noFill/>
          <a:ln w="9525">
            <a:noFill/>
            <a:miter lim="800000"/>
            <a:headEnd/>
            <a:tailEnd/>
          </a:ln>
        </p:spPr>
      </p:pic>
      <p:sp>
        <p:nvSpPr>
          <p:cNvPr id="91141" name="TextBox 3"/>
          <p:cNvSpPr txBox="1">
            <a:spLocks noChangeArrowheads="1"/>
          </p:cNvSpPr>
          <p:nvPr/>
        </p:nvSpPr>
        <p:spPr bwMode="auto">
          <a:xfrm>
            <a:off x="4152900" y="6257925"/>
            <a:ext cx="4310063" cy="277813"/>
          </a:xfrm>
          <a:prstGeom prst="rect">
            <a:avLst/>
          </a:prstGeom>
          <a:noFill/>
          <a:ln w="9525">
            <a:noFill/>
            <a:miter lim="800000"/>
            <a:headEnd/>
            <a:tailEnd/>
          </a:ln>
        </p:spPr>
        <p:txBody>
          <a:bodyPr wrap="none">
            <a:spAutoFit/>
          </a:bodyPr>
          <a:lstStyle/>
          <a:p>
            <a:r>
              <a:rPr lang="en-US" sz="1200">
                <a:solidFill>
                  <a:schemeClr val="bg1"/>
                </a:solidFill>
                <a:latin typeface="Calibri" pitchFamily="34" charset="0"/>
              </a:rPr>
              <a:t>©Copyright 2024 - Robert. L. Bard, MD. All Rights Reserved.</a:t>
            </a:r>
          </a:p>
        </p:txBody>
      </p:sp>
      <p:sp>
        <p:nvSpPr>
          <p:cNvPr id="91142" name="TextBox 6"/>
          <p:cNvSpPr txBox="1">
            <a:spLocks noChangeArrowheads="1"/>
          </p:cNvSpPr>
          <p:nvPr/>
        </p:nvSpPr>
        <p:spPr bwMode="auto">
          <a:xfrm>
            <a:off x="4286250" y="4875213"/>
            <a:ext cx="3941763" cy="584200"/>
          </a:xfrm>
          <a:prstGeom prst="rect">
            <a:avLst/>
          </a:prstGeom>
          <a:noFill/>
          <a:ln w="9525">
            <a:noFill/>
            <a:miter lim="800000"/>
            <a:headEnd/>
            <a:tailEnd/>
          </a:ln>
        </p:spPr>
        <p:txBody>
          <a:bodyPr wrap="none">
            <a:spAutoFit/>
          </a:bodyPr>
          <a:lstStyle/>
          <a:p>
            <a:pPr algn="ctr"/>
            <a:r>
              <a:rPr lang="en-US" sz="1600">
                <a:solidFill>
                  <a:schemeClr val="bg1"/>
                </a:solidFill>
                <a:latin typeface="Calibri" pitchFamily="34" charset="0"/>
              </a:rPr>
              <a:t>THE ANGIOFOUNDATION 501(c)3, NYC</a:t>
            </a:r>
          </a:p>
          <a:p>
            <a:pPr algn="ctr"/>
            <a:r>
              <a:rPr lang="en-US" sz="1600">
                <a:solidFill>
                  <a:schemeClr val="bg1"/>
                </a:solidFill>
                <a:latin typeface="Calibri" pitchFamily="34" charset="0"/>
              </a:rPr>
              <a:t>Founder</a:t>
            </a:r>
          </a:p>
        </p:txBody>
      </p:sp>
      <p:sp>
        <p:nvSpPr>
          <p:cNvPr id="91143" name="TextBox 7"/>
          <p:cNvSpPr txBox="1">
            <a:spLocks noChangeArrowheads="1"/>
          </p:cNvSpPr>
          <p:nvPr/>
        </p:nvSpPr>
        <p:spPr bwMode="auto">
          <a:xfrm>
            <a:off x="3905250" y="5510213"/>
            <a:ext cx="4703763" cy="584200"/>
          </a:xfrm>
          <a:prstGeom prst="rect">
            <a:avLst/>
          </a:prstGeom>
          <a:noFill/>
          <a:ln w="9525">
            <a:noFill/>
            <a:miter lim="800000"/>
            <a:headEnd/>
            <a:tailEnd/>
          </a:ln>
        </p:spPr>
        <p:txBody>
          <a:bodyPr wrap="none">
            <a:spAutoFit/>
          </a:bodyPr>
          <a:lstStyle/>
          <a:p>
            <a:pPr algn="ctr"/>
            <a:r>
              <a:rPr lang="en-US" sz="1600">
                <a:solidFill>
                  <a:schemeClr val="bg1"/>
                </a:solidFill>
                <a:latin typeface="Calibri" pitchFamily="34" charset="0"/>
              </a:rPr>
              <a:t>SOCIETE FRANCAISE DE RADIOLOGIE, PARIS</a:t>
            </a:r>
          </a:p>
          <a:p>
            <a:pPr algn="ctr"/>
            <a:r>
              <a:rPr lang="en-US" sz="1600">
                <a:solidFill>
                  <a:schemeClr val="bg1"/>
                </a:solidFill>
                <a:latin typeface="Calibri" pitchFamily="34" charset="0"/>
              </a:rPr>
              <a:t>International Contributor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16388" name="Text Box 6"/>
          <p:cNvSpPr txBox="1">
            <a:spLocks noChangeArrowheads="1"/>
          </p:cNvSpPr>
          <p:nvPr/>
        </p:nvSpPr>
        <p:spPr bwMode="auto">
          <a:xfrm>
            <a:off x="815975" y="271463"/>
            <a:ext cx="10475913"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dirty="0">
                <a:solidFill>
                  <a:schemeClr val="accent5">
                    <a:lumMod val="50000"/>
                  </a:schemeClr>
                </a:solidFill>
                <a:latin typeface="+mn-lt"/>
                <a:cs typeface="+mn-cs"/>
              </a:rPr>
              <a:t>NON-INVASIVE TREATMENT OF POSTOP TEAR IN MEDIAL MENISCUS</a:t>
            </a:r>
          </a:p>
        </p:txBody>
      </p:sp>
      <p:pic>
        <p:nvPicPr>
          <p:cNvPr id="27651" name="Picture 3"/>
          <p:cNvPicPr>
            <a:picLocks noChangeAspect="1"/>
          </p:cNvPicPr>
          <p:nvPr/>
        </p:nvPicPr>
        <p:blipFill>
          <a:blip r:embed="rId4"/>
          <a:srcRect/>
          <a:stretch>
            <a:fillRect/>
          </a:stretch>
        </p:blipFill>
        <p:spPr bwMode="auto">
          <a:xfrm>
            <a:off x="631825" y="795338"/>
            <a:ext cx="10660063" cy="46101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4" name="TextBox 3"/>
          <p:cNvSpPr txBox="1"/>
          <p:nvPr/>
        </p:nvSpPr>
        <p:spPr>
          <a:xfrm>
            <a:off x="925513" y="4556125"/>
            <a:ext cx="10340975" cy="1477963"/>
          </a:xfrm>
          <a:prstGeom prst="rect">
            <a:avLst/>
          </a:prstGeom>
          <a:noFill/>
        </p:spPr>
        <p:txBody>
          <a:bodyPr>
            <a:spAutoFit/>
          </a:bodyPr>
          <a:lstStyle/>
          <a:p>
            <a:pPr algn="ctr" fontAlgn="auto">
              <a:spcBef>
                <a:spcPts val="0"/>
              </a:spcBef>
              <a:spcAft>
                <a:spcPts val="0"/>
              </a:spcAft>
              <a:defRPr/>
            </a:pPr>
            <a:r>
              <a:rPr lang="en-US" dirty="0">
                <a:solidFill>
                  <a:schemeClr val="accent4">
                    <a:lumMod val="50000"/>
                  </a:schemeClr>
                </a:solidFill>
                <a:latin typeface="+mn-lt"/>
                <a:cs typeface="+mn-cs"/>
              </a:rPr>
              <a:t>DAY 1 SCAN: BASELINE L KNEE (BEFORE TREATMENT)</a:t>
            </a:r>
          </a:p>
          <a:p>
            <a:pPr algn="ctr" fontAlgn="auto">
              <a:spcBef>
                <a:spcPts val="0"/>
              </a:spcBef>
              <a:spcAft>
                <a:spcPts val="0"/>
              </a:spcAft>
              <a:defRPr/>
            </a:pPr>
            <a:r>
              <a:rPr lang="en-US" dirty="0">
                <a:solidFill>
                  <a:schemeClr val="accent4">
                    <a:lumMod val="50000"/>
                  </a:schemeClr>
                </a:solidFill>
                <a:latin typeface="+mn-lt"/>
                <a:cs typeface="+mn-cs"/>
              </a:rPr>
              <a:t>Subject received scan of postoperative meniscus indicating a measureable tear in the medial meniscus. In the inferior section of the medial meniscus, the echo pattern changes from white to gray with some black spaces of fluid (right) against the medial </a:t>
            </a:r>
            <a:r>
              <a:rPr lang="en-US" dirty="0" err="1">
                <a:solidFill>
                  <a:schemeClr val="accent4">
                    <a:lumMod val="50000"/>
                  </a:schemeClr>
                </a:solidFill>
                <a:latin typeface="+mn-lt"/>
                <a:cs typeface="+mn-cs"/>
              </a:rPr>
              <a:t>tibial</a:t>
            </a:r>
            <a:r>
              <a:rPr lang="en-US" dirty="0">
                <a:solidFill>
                  <a:schemeClr val="accent4">
                    <a:lumMod val="50000"/>
                  </a:schemeClr>
                </a:solidFill>
                <a:latin typeface="+mn-lt"/>
                <a:cs typeface="+mn-cs"/>
              </a:rPr>
              <a:t> articular surface, which is indicative of a fluid filled space representing either a small cyst or a tear in the meniscus that is filled with fluid. </a:t>
            </a:r>
            <a:endParaRPr lang="en-US" b="1" dirty="0">
              <a:solidFill>
                <a:schemeClr val="accent4">
                  <a:lumMod val="50000"/>
                </a:schemeClr>
              </a:solidFill>
              <a:latin typeface="+mn-lt"/>
              <a:cs typeface="+mn-cs"/>
            </a:endParaRPr>
          </a:p>
        </p:txBody>
      </p:sp>
      <p:pic>
        <p:nvPicPr>
          <p:cNvPr id="29699" name="Picture 1"/>
          <p:cNvPicPr>
            <a:picLocks noChangeAspect="1"/>
          </p:cNvPicPr>
          <p:nvPr/>
        </p:nvPicPr>
        <p:blipFill>
          <a:blip r:embed="rId4"/>
          <a:srcRect/>
          <a:stretch>
            <a:fillRect/>
          </a:stretch>
        </p:blipFill>
        <p:spPr bwMode="auto">
          <a:xfrm>
            <a:off x="779463" y="868363"/>
            <a:ext cx="10360025" cy="3486150"/>
          </a:xfrm>
          <a:prstGeom prst="rect">
            <a:avLst/>
          </a:prstGeom>
          <a:noFill/>
          <a:ln w="9525">
            <a:noFill/>
            <a:miter lim="800000"/>
            <a:headEnd/>
            <a:tailEnd/>
          </a:ln>
        </p:spPr>
      </p:pic>
      <p:sp>
        <p:nvSpPr>
          <p:cNvPr id="8" name="Text Box 6"/>
          <p:cNvSpPr txBox="1">
            <a:spLocks noChangeArrowheads="1"/>
          </p:cNvSpPr>
          <p:nvPr/>
        </p:nvSpPr>
        <p:spPr bwMode="auto">
          <a:xfrm>
            <a:off x="815975" y="260350"/>
            <a:ext cx="10475913"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dirty="0">
                <a:solidFill>
                  <a:schemeClr val="accent5">
                    <a:lumMod val="50000"/>
                  </a:schemeClr>
                </a:solidFill>
                <a:latin typeface="+mn-lt"/>
                <a:cs typeface="+mn-cs"/>
              </a:rPr>
              <a:t>NON-INVASIVE TREATMENT OF POSTOP TEAR IN MEDIAL MENISCUS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4" name="TextBox 3"/>
          <p:cNvSpPr txBox="1"/>
          <p:nvPr/>
        </p:nvSpPr>
        <p:spPr>
          <a:xfrm>
            <a:off x="925513" y="4556125"/>
            <a:ext cx="10340975" cy="1200150"/>
          </a:xfrm>
          <a:prstGeom prst="rect">
            <a:avLst/>
          </a:prstGeom>
          <a:noFill/>
        </p:spPr>
        <p:txBody>
          <a:bodyPr>
            <a:spAutoFit/>
          </a:bodyPr>
          <a:lstStyle/>
          <a:p>
            <a:pPr algn="ctr" fontAlgn="auto">
              <a:spcBef>
                <a:spcPts val="0"/>
              </a:spcBef>
              <a:spcAft>
                <a:spcPts val="0"/>
              </a:spcAft>
              <a:defRPr/>
            </a:pPr>
            <a:r>
              <a:rPr lang="en-US" dirty="0">
                <a:solidFill>
                  <a:schemeClr val="accent4">
                    <a:lumMod val="50000"/>
                  </a:schemeClr>
                </a:solidFill>
                <a:latin typeface="+mn-lt"/>
                <a:cs typeface="+mn-cs"/>
              </a:rPr>
              <a:t>FINAL DAY AFTER MULTIPLE TREATMENTS</a:t>
            </a:r>
          </a:p>
          <a:p>
            <a:pPr algn="ctr" fontAlgn="auto">
              <a:spcBef>
                <a:spcPts val="0"/>
              </a:spcBef>
              <a:spcAft>
                <a:spcPts val="0"/>
              </a:spcAft>
              <a:defRPr/>
            </a:pPr>
            <a:r>
              <a:rPr lang="en-US" dirty="0">
                <a:solidFill>
                  <a:schemeClr val="accent4">
                    <a:lumMod val="50000"/>
                  </a:schemeClr>
                </a:solidFill>
                <a:latin typeface="+mn-lt"/>
                <a:cs typeface="+mn-cs"/>
              </a:rPr>
              <a:t>This is a comparison of the normal right knee with the abnormal right knee, which has showed mark remarkable healing in the postoperative medial meniscus area as shown by the </a:t>
            </a:r>
            <a:r>
              <a:rPr lang="en-US" dirty="0" err="1">
                <a:solidFill>
                  <a:schemeClr val="accent4">
                    <a:lumMod val="50000"/>
                  </a:schemeClr>
                </a:solidFill>
                <a:latin typeface="+mn-lt"/>
                <a:cs typeface="+mn-cs"/>
              </a:rPr>
              <a:t>elastogram</a:t>
            </a:r>
            <a:r>
              <a:rPr lang="en-US" dirty="0">
                <a:solidFill>
                  <a:schemeClr val="accent4">
                    <a:lumMod val="50000"/>
                  </a:schemeClr>
                </a:solidFill>
                <a:latin typeface="+mn-lt"/>
                <a:cs typeface="+mn-cs"/>
              </a:rPr>
              <a:t>, which is light blue, used to be red after one month of treatment with pulse energy treatments.</a:t>
            </a:r>
            <a:endParaRPr lang="en-US" b="1" dirty="0">
              <a:solidFill>
                <a:schemeClr val="accent4">
                  <a:lumMod val="50000"/>
                </a:schemeClr>
              </a:solidFill>
              <a:latin typeface="+mn-lt"/>
              <a:cs typeface="+mn-cs"/>
            </a:endParaRPr>
          </a:p>
        </p:txBody>
      </p:sp>
      <p:sp>
        <p:nvSpPr>
          <p:cNvPr id="8" name="Text Box 6"/>
          <p:cNvSpPr txBox="1">
            <a:spLocks noChangeArrowheads="1"/>
          </p:cNvSpPr>
          <p:nvPr/>
        </p:nvSpPr>
        <p:spPr bwMode="auto">
          <a:xfrm>
            <a:off x="815975" y="296863"/>
            <a:ext cx="10475913"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dirty="0">
                <a:solidFill>
                  <a:schemeClr val="accent5">
                    <a:lumMod val="50000"/>
                  </a:schemeClr>
                </a:solidFill>
                <a:latin typeface="+mn-lt"/>
                <a:cs typeface="+mn-cs"/>
              </a:rPr>
              <a:t>NON-INVASIVE TREATMENT OF POSTOP TEAR IN MEDIAL MENISCUS</a:t>
            </a:r>
          </a:p>
        </p:txBody>
      </p:sp>
      <p:pic>
        <p:nvPicPr>
          <p:cNvPr id="31748" name="Picture 4"/>
          <p:cNvPicPr>
            <a:picLocks noChangeAspect="1"/>
          </p:cNvPicPr>
          <p:nvPr/>
        </p:nvPicPr>
        <p:blipFill>
          <a:blip r:embed="rId4"/>
          <a:srcRect/>
          <a:stretch>
            <a:fillRect/>
          </a:stretch>
        </p:blipFill>
        <p:spPr bwMode="auto">
          <a:xfrm>
            <a:off x="484188" y="833438"/>
            <a:ext cx="11139487" cy="34480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9"/>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9" name="Title 8"/>
          <p:cNvSpPr>
            <a:spLocks noGrp="1"/>
          </p:cNvSpPr>
          <p:nvPr>
            <p:ph type="title"/>
          </p:nvPr>
        </p:nvSpPr>
        <p:spPr>
          <a:xfrm>
            <a:off x="760413" y="182563"/>
            <a:ext cx="10541000" cy="525462"/>
          </a:xfrm>
        </p:spPr>
        <p:txBody>
          <a:bodyPr rtlCol="0">
            <a:normAutofit/>
          </a:bodyPr>
          <a:lstStyle/>
          <a:p>
            <a:pPr fontAlgn="auto">
              <a:spcAft>
                <a:spcPts val="0"/>
              </a:spcAft>
              <a:defRPr/>
            </a:pPr>
            <a:r>
              <a:rPr lang="en-US" sz="2800" b="1" dirty="0">
                <a:solidFill>
                  <a:schemeClr val="accent5">
                    <a:lumMod val="50000"/>
                  </a:schemeClr>
                </a:solidFill>
              </a:rPr>
              <a:t>RHEUMATOID ARTHRITIS / R HAND</a:t>
            </a:r>
          </a:p>
        </p:txBody>
      </p:sp>
      <p:sp>
        <p:nvSpPr>
          <p:cNvPr id="12" name="TextBox 11"/>
          <p:cNvSpPr txBox="1"/>
          <p:nvPr/>
        </p:nvSpPr>
        <p:spPr>
          <a:xfrm>
            <a:off x="958850" y="5084763"/>
            <a:ext cx="10342563" cy="923925"/>
          </a:xfrm>
          <a:prstGeom prst="rect">
            <a:avLst/>
          </a:prstGeom>
          <a:noFill/>
        </p:spPr>
        <p:txBody>
          <a:bodyPr>
            <a:spAutoFit/>
          </a:bodyPr>
          <a:lstStyle/>
          <a:p>
            <a:pPr algn="ctr" fontAlgn="auto">
              <a:spcBef>
                <a:spcPts val="0"/>
              </a:spcBef>
              <a:spcAft>
                <a:spcPts val="0"/>
              </a:spcAft>
              <a:defRPr/>
            </a:pPr>
            <a:r>
              <a:rPr lang="en-US" dirty="0">
                <a:solidFill>
                  <a:schemeClr val="accent4">
                    <a:lumMod val="50000"/>
                  </a:schemeClr>
                </a:solidFill>
                <a:latin typeface="+mn-lt"/>
                <a:cs typeface="+mn-cs"/>
              </a:rPr>
              <a:t>Subject expressed diminished pain after treatment, also demonstrating increased flexibility of thumb.  Use of near infrared therapy brought measurable relief to patient + significant reduction in inflammation via Doppler Blood Flow ultrasound.</a:t>
            </a:r>
            <a:endParaRPr lang="en-US" b="1" dirty="0">
              <a:solidFill>
                <a:schemeClr val="accent4">
                  <a:lumMod val="50000"/>
                </a:schemeClr>
              </a:solidFill>
              <a:latin typeface="+mn-lt"/>
              <a:cs typeface="+mn-cs"/>
            </a:endParaRPr>
          </a:p>
        </p:txBody>
      </p:sp>
      <p:pic>
        <p:nvPicPr>
          <p:cNvPr id="33796" name="Picture 2"/>
          <p:cNvPicPr>
            <a:picLocks noChangeAspect="1"/>
          </p:cNvPicPr>
          <p:nvPr/>
        </p:nvPicPr>
        <p:blipFill>
          <a:blip r:embed="rId4"/>
          <a:srcRect/>
          <a:stretch>
            <a:fillRect/>
          </a:stretch>
        </p:blipFill>
        <p:spPr bwMode="auto">
          <a:xfrm>
            <a:off x="958850" y="708025"/>
            <a:ext cx="10079038" cy="43767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9"/>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9" name="Title 8"/>
          <p:cNvSpPr>
            <a:spLocks noGrp="1"/>
          </p:cNvSpPr>
          <p:nvPr>
            <p:ph type="title"/>
          </p:nvPr>
        </p:nvSpPr>
        <p:spPr>
          <a:xfrm>
            <a:off x="760413" y="247650"/>
            <a:ext cx="10541000" cy="523875"/>
          </a:xfrm>
        </p:spPr>
        <p:txBody>
          <a:bodyPr rtlCol="0">
            <a:normAutofit/>
          </a:bodyPr>
          <a:lstStyle/>
          <a:p>
            <a:pPr fontAlgn="auto">
              <a:spcAft>
                <a:spcPts val="0"/>
              </a:spcAft>
              <a:defRPr/>
            </a:pPr>
            <a:r>
              <a:rPr lang="en-US" sz="2800" b="1" dirty="0">
                <a:solidFill>
                  <a:schemeClr val="accent5">
                    <a:lumMod val="50000"/>
                  </a:schemeClr>
                </a:solidFill>
              </a:rPr>
              <a:t>OSTEOARTHRITIS IN THE HAND: OBSERVED RESPONSE TO PEMF</a:t>
            </a:r>
          </a:p>
        </p:txBody>
      </p:sp>
      <p:sp>
        <p:nvSpPr>
          <p:cNvPr id="12" name="TextBox 11"/>
          <p:cNvSpPr txBox="1"/>
          <p:nvPr/>
        </p:nvSpPr>
        <p:spPr>
          <a:xfrm>
            <a:off x="958850" y="5084763"/>
            <a:ext cx="10342563" cy="923925"/>
          </a:xfrm>
          <a:prstGeom prst="rect">
            <a:avLst/>
          </a:prstGeom>
          <a:noFill/>
        </p:spPr>
        <p:txBody>
          <a:bodyPr>
            <a:spAutoFit/>
          </a:bodyPr>
          <a:lstStyle/>
          <a:p>
            <a:pPr algn="ctr" fontAlgn="auto">
              <a:spcBef>
                <a:spcPts val="0"/>
              </a:spcBef>
              <a:spcAft>
                <a:spcPts val="0"/>
              </a:spcAft>
              <a:defRPr/>
            </a:pPr>
            <a:r>
              <a:rPr lang="en-US" dirty="0">
                <a:solidFill>
                  <a:schemeClr val="accent4">
                    <a:lumMod val="50000"/>
                  </a:schemeClr>
                </a:solidFill>
                <a:latin typeface="+mn-lt"/>
                <a:cs typeface="+mn-cs"/>
              </a:rPr>
              <a:t>Before/after treatment by one month induced treatment of the PEMF appears to show decreased inflammatory response or a possible increase the body's healing function to reduce the inflammatory fluid in the joint space.  Theoretical improvement in mitochondrial function from PEMF performance reports.</a:t>
            </a:r>
            <a:endParaRPr lang="en-US" b="1" dirty="0">
              <a:solidFill>
                <a:schemeClr val="accent4">
                  <a:lumMod val="50000"/>
                </a:schemeClr>
              </a:solidFill>
              <a:latin typeface="+mn-lt"/>
              <a:cs typeface="+mn-cs"/>
            </a:endParaRPr>
          </a:p>
        </p:txBody>
      </p:sp>
      <p:pic>
        <p:nvPicPr>
          <p:cNvPr id="35844" name="Picture 1"/>
          <p:cNvPicPr>
            <a:picLocks noChangeAspect="1"/>
          </p:cNvPicPr>
          <p:nvPr/>
        </p:nvPicPr>
        <p:blipFill>
          <a:blip r:embed="rId4"/>
          <a:srcRect/>
          <a:stretch>
            <a:fillRect/>
          </a:stretch>
        </p:blipFill>
        <p:spPr bwMode="auto">
          <a:xfrm>
            <a:off x="528638" y="793750"/>
            <a:ext cx="11431587" cy="42481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1"/>
          <p:cNvPicPr>
            <a:picLocks noChangeAspect="1"/>
          </p:cNvPicPr>
          <p:nvPr/>
        </p:nvPicPr>
        <p:blipFill>
          <a:blip r:embed="rId3"/>
          <a:srcRect/>
          <a:stretch>
            <a:fillRect/>
          </a:stretch>
        </p:blipFill>
        <p:spPr bwMode="auto">
          <a:xfrm>
            <a:off x="0" y="0"/>
            <a:ext cx="12192000" cy="6119813"/>
          </a:xfrm>
          <a:prstGeom prst="rect">
            <a:avLst/>
          </a:prstGeom>
          <a:noFill/>
          <a:ln w="9525">
            <a:noFill/>
            <a:miter lim="800000"/>
            <a:headEnd/>
            <a:tailEnd/>
          </a:ln>
        </p:spPr>
      </p:pic>
      <p:sp>
        <p:nvSpPr>
          <p:cNvPr id="4" name="TextBox 3"/>
          <p:cNvSpPr txBox="1"/>
          <p:nvPr/>
        </p:nvSpPr>
        <p:spPr>
          <a:xfrm>
            <a:off x="793750" y="5548313"/>
            <a:ext cx="10082213" cy="400050"/>
          </a:xfrm>
          <a:prstGeom prst="rect">
            <a:avLst/>
          </a:prstGeom>
          <a:noFill/>
        </p:spPr>
        <p:txBody>
          <a:bodyPr wrap="none">
            <a:spAutoFit/>
          </a:bodyPr>
          <a:lstStyle/>
          <a:p>
            <a:pPr algn="ctr" fontAlgn="auto">
              <a:spcBef>
                <a:spcPts val="0"/>
              </a:spcBef>
              <a:spcAft>
                <a:spcPts val="0"/>
              </a:spcAft>
              <a:defRPr/>
            </a:pPr>
            <a:r>
              <a:rPr lang="en-US" sz="2000" b="1" dirty="0">
                <a:solidFill>
                  <a:schemeClr val="accent5">
                    <a:lumMod val="50000"/>
                  </a:schemeClr>
                </a:solidFill>
                <a:latin typeface="+mn-lt"/>
                <a:cs typeface="+mn-cs"/>
              </a:rPr>
              <a:t>“Scan and Treat”- image guided treatment of real-time ultrasound monitoring of MSK therapy</a:t>
            </a:r>
          </a:p>
        </p:txBody>
      </p:sp>
      <p:sp>
        <p:nvSpPr>
          <p:cNvPr id="3" name="Title 2"/>
          <p:cNvSpPr>
            <a:spLocks noGrp="1"/>
          </p:cNvSpPr>
          <p:nvPr>
            <p:ph type="title"/>
          </p:nvPr>
        </p:nvSpPr>
        <p:spPr>
          <a:xfrm>
            <a:off x="1368425" y="454025"/>
            <a:ext cx="8513763" cy="611188"/>
          </a:xfrm>
        </p:spPr>
        <p:txBody>
          <a:bodyPr rtlCol="0">
            <a:noAutofit/>
          </a:bodyPr>
          <a:lstStyle/>
          <a:p>
            <a:pPr fontAlgn="auto">
              <a:spcAft>
                <a:spcPts val="0"/>
              </a:spcAft>
              <a:defRPr/>
            </a:pPr>
            <a:r>
              <a:rPr lang="en-US" sz="2800" b="1" dirty="0">
                <a:solidFill>
                  <a:schemeClr val="accent5">
                    <a:lumMod val="50000"/>
                  </a:schemeClr>
                </a:solidFill>
              </a:rPr>
              <a:t>INDUCTION OF NEUROSTIMULATION IN</a:t>
            </a:r>
            <a:br>
              <a:rPr lang="en-US" sz="2800" b="1" dirty="0">
                <a:solidFill>
                  <a:schemeClr val="accent5">
                    <a:lumMod val="50000"/>
                  </a:schemeClr>
                </a:solidFill>
              </a:rPr>
            </a:br>
            <a:r>
              <a:rPr lang="en-US" sz="2800" b="1" dirty="0">
                <a:solidFill>
                  <a:schemeClr val="accent5">
                    <a:lumMod val="50000"/>
                  </a:schemeClr>
                </a:solidFill>
              </a:rPr>
              <a:t>INFLAMMATORY DISEASE IN MSK</a:t>
            </a:r>
          </a:p>
        </p:txBody>
      </p:sp>
      <p:pic>
        <p:nvPicPr>
          <p:cNvPr id="37892" name="Picture 1"/>
          <p:cNvPicPr>
            <a:picLocks noChangeAspect="1"/>
          </p:cNvPicPr>
          <p:nvPr/>
        </p:nvPicPr>
        <p:blipFill>
          <a:blip r:embed="rId4"/>
          <a:srcRect/>
          <a:stretch>
            <a:fillRect/>
          </a:stretch>
        </p:blipFill>
        <p:spPr bwMode="auto">
          <a:xfrm>
            <a:off x="285750" y="1443038"/>
            <a:ext cx="11657013" cy="398462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ltracon 2024">
  <a:themeElements>
    <a:clrScheme name="UltraCon 2024">
      <a:dk1>
        <a:srgbClr val="000000"/>
      </a:dk1>
      <a:lt1>
        <a:srgbClr val="FFFFFF"/>
      </a:lt1>
      <a:dk2>
        <a:srgbClr val="6527FF"/>
      </a:dk2>
      <a:lt2>
        <a:srgbClr val="4DEC9C"/>
      </a:lt2>
      <a:accent1>
        <a:srgbClr val="2B266D"/>
      </a:accent1>
      <a:accent2>
        <a:srgbClr val="278BC3"/>
      </a:accent2>
      <a:accent3>
        <a:srgbClr val="DAF9E6"/>
      </a:accent3>
      <a:accent4>
        <a:srgbClr val="68C092"/>
      </a:accent4>
      <a:accent5>
        <a:srgbClr val="2A256C"/>
      </a:accent5>
      <a:accent6>
        <a:srgbClr val="A27DFE"/>
      </a:accent6>
      <a:hlink>
        <a:srgbClr val="91A6FD"/>
      </a:hlink>
      <a:folHlink>
        <a:srgbClr val="2A256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Ultracon 2024" id="{B249BEF8-31C8-FB4F-B669-6D459BCF93F2}" vid="{94FCEBFE-0B2A-3247-8867-9FD840CA752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2592</TotalTime>
  <Words>974</Words>
  <Application>Microsoft Office PowerPoint</Application>
  <PresentationFormat>Custom</PresentationFormat>
  <Paragraphs>178</Paragraphs>
  <Slides>37</Slides>
  <Notes>29</Notes>
  <HiddenSlides>0</HiddenSlides>
  <MMClips>0</MMClips>
  <ScaleCrop>false</ScaleCrop>
  <HeadingPairs>
    <vt:vector size="6" baseType="variant">
      <vt:variant>
        <vt:lpstr>Fonts Used</vt:lpstr>
      </vt:variant>
      <vt:variant>
        <vt:i4>3</vt:i4>
      </vt:variant>
      <vt:variant>
        <vt:lpstr>Design Template</vt:lpstr>
      </vt:variant>
      <vt:variant>
        <vt:i4>8</vt:i4>
      </vt:variant>
      <vt:variant>
        <vt:lpstr>Slide Titles</vt:lpstr>
      </vt:variant>
      <vt:variant>
        <vt:i4>37</vt:i4>
      </vt:variant>
    </vt:vector>
  </HeadingPairs>
  <TitlesOfParts>
    <vt:vector size="48" baseType="lpstr">
      <vt:lpstr>Calibri</vt:lpstr>
      <vt:lpstr>Arial</vt:lpstr>
      <vt:lpstr>Arial Rounded MT Bold</vt:lpstr>
      <vt:lpstr>Office Theme</vt:lpstr>
      <vt:lpstr>Default Design</vt:lpstr>
      <vt:lpstr>Ultracon 2024</vt:lpstr>
      <vt:lpstr>Office Theme</vt:lpstr>
      <vt:lpstr>Default Design</vt:lpstr>
      <vt:lpstr>Default Design</vt:lpstr>
      <vt:lpstr>Default Design</vt:lpstr>
      <vt:lpstr>Ultracon 2024</vt:lpstr>
      <vt:lpstr>MICROVASCULAR IMAGE GUIDED TREATMENT OF ARTHRITIS</vt:lpstr>
      <vt:lpstr>Slide 2</vt:lpstr>
      <vt:lpstr>Slide 3</vt:lpstr>
      <vt:lpstr>Slide 4</vt:lpstr>
      <vt:lpstr>Slide 5</vt:lpstr>
      <vt:lpstr>Slide 6</vt:lpstr>
      <vt:lpstr>RHEUMATOID ARTHRITIS / R HAND</vt:lpstr>
      <vt:lpstr>OSTEOARTHRITIS IN THE HAND: OBSERVED RESPONSE TO PEMF</vt:lpstr>
      <vt:lpstr>INDUCTION OF NEUROSTIMULATION IN INFLAMMATORY DISEASE IN MSK</vt:lpstr>
      <vt:lpstr>EDEMA/ KNEE &amp; ANKLE</vt:lpstr>
      <vt:lpstr>RESTORING GOLFER’S KNEE</vt:lpstr>
      <vt:lpstr>EDEMA OF MEDIAN NERVE REDUCED</vt:lpstr>
      <vt:lpstr>SACROILLIAC JOINT INFLAMMATION</vt:lpstr>
      <vt:lpstr>SACROILLIAC JOINT INFLAMMATION: Advanced Laser Modulation</vt:lpstr>
      <vt:lpstr>PAINFUL MASS / GROIN AREA</vt:lpstr>
      <vt:lpstr>PSORIASIS / FOOT &amp; ELBOW</vt:lpstr>
      <vt:lpstr>SHOULDER ARTHRITIS DUE TO AVASCULAR NECROSIS</vt:lpstr>
      <vt:lpstr>INFLAMMATORY ADENOPATHY</vt:lpstr>
      <vt:lpstr>Slide 19</vt:lpstr>
      <vt:lpstr>EN FACE OCT PSORIASIS</vt:lpstr>
      <vt:lpstr>DERMATOBIA HOMINIS MYIASIS HUMAN BOTFLY CAUSES PARASITIC SUBDERMAL INFESTATION</vt:lpstr>
      <vt:lpstr>FAT NECROSIS</vt:lpstr>
      <vt:lpstr>RECURRENT NASAL BCC - 2MM WHITE DOTS + NEOVASCULARITY = HIGH GRADE</vt:lpstr>
      <vt:lpstr>CHONDROSARCOMA INVADING FEMUR AND RECTUS MUSCLE </vt:lpstr>
      <vt:lpstr>FAT NECROSIS</vt:lpstr>
      <vt:lpstr>FAT CLOUD = EFFECTIVE TREATMENT </vt:lpstr>
      <vt:lpstr>TOPHACEOUS   GOUT</vt:lpstr>
      <vt:lpstr>SUBDERMAL FILLER   FALSE POS PET/CT SCAN</vt:lpstr>
      <vt:lpstr>CELLULITIS MASKING SCC 1 mo post biopsy for AK  </vt:lpstr>
      <vt:lpstr>SINUS PERICRANII MIDLINE FUSION ANOMALIES</vt:lpstr>
      <vt:lpstr>INFLAMMATORY BREAST CA</vt:lpstr>
      <vt:lpstr>GLOMUS TUMOR ERYTHRONYCHIA 5 YRS</vt:lpstr>
      <vt:lpstr>CHRONIC PSORIASIS</vt:lpstr>
      <vt:lpstr>PSORIATIC VESSEL DENSITY</vt:lpstr>
      <vt:lpstr>OCT ANATOMY - 1.5 mm DEPTH SCAN</vt:lpstr>
      <vt:lpstr>Slide 36</vt:lpstr>
      <vt:lpstr>MICROVASCULAR IMAGE GUIDED TREATMENT OF ARTHRITIS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SPERLING</dc:creator>
  <cp:lastModifiedBy>User</cp:lastModifiedBy>
  <cp:revision>410</cp:revision>
  <cp:lastPrinted>2024-04-05T02:29:11Z</cp:lastPrinted>
  <dcterms:created xsi:type="dcterms:W3CDTF">2014-03-25T12:33:18Z</dcterms:created>
  <dcterms:modified xsi:type="dcterms:W3CDTF">2024-04-05T14:01:42Z</dcterms:modified>
</cp:coreProperties>
</file>